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Marcellus"/>
      <p:regular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Anaheim"/>
      <p:regular r:id="rId33"/>
    </p:embeddedFont>
    <p:embeddedFont>
      <p:font typeface="Bebas Neue"/>
      <p:regular r:id="rId34"/>
    </p:embeddedFont>
    <p:embeddedFont>
      <p:font typeface="Albert Sans"/>
      <p:regular r:id="rId35"/>
      <p:bold r:id="rId36"/>
      <p:italic r:id="rId37"/>
      <p:boldItalic r:id="rId38"/>
    </p:embeddedFont>
    <p:embeddedFont>
      <p:font typeface="PT Sans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.fntdata"/><Relationship Id="rId20" Type="http://schemas.openxmlformats.org/officeDocument/2006/relationships/slide" Target="slides/slide15.xml"/><Relationship Id="rId42" Type="http://schemas.openxmlformats.org/officeDocument/2006/relationships/font" Target="fonts/PTSans-boldItalic.fntdata"/><Relationship Id="rId41" Type="http://schemas.openxmlformats.org/officeDocument/2006/relationships/font" Target="fonts/PTSans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Marcellus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Anaheim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AlbertSans-regular.fntdata"/><Relationship Id="rId12" Type="http://schemas.openxmlformats.org/officeDocument/2006/relationships/slide" Target="slides/slide7.xml"/><Relationship Id="rId34" Type="http://schemas.openxmlformats.org/officeDocument/2006/relationships/font" Target="fonts/BebasNeue-regular.fntdata"/><Relationship Id="rId15" Type="http://schemas.openxmlformats.org/officeDocument/2006/relationships/slide" Target="slides/slide10.xml"/><Relationship Id="rId37" Type="http://schemas.openxmlformats.org/officeDocument/2006/relationships/font" Target="fonts/AlbertSans-italic.fntdata"/><Relationship Id="rId14" Type="http://schemas.openxmlformats.org/officeDocument/2006/relationships/slide" Target="slides/slide9.xml"/><Relationship Id="rId36" Type="http://schemas.openxmlformats.org/officeDocument/2006/relationships/font" Target="fonts/AlbertSans-bold.fntdata"/><Relationship Id="rId17" Type="http://schemas.openxmlformats.org/officeDocument/2006/relationships/slide" Target="slides/slide12.xml"/><Relationship Id="rId39" Type="http://schemas.openxmlformats.org/officeDocument/2006/relationships/font" Target="fonts/PTSans-regular.fntdata"/><Relationship Id="rId16" Type="http://schemas.openxmlformats.org/officeDocument/2006/relationships/slide" Target="slides/slide11.xml"/><Relationship Id="rId38" Type="http://schemas.openxmlformats.org/officeDocument/2006/relationships/font" Target="fonts/Albert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c8345d4c50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c8345d4c5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c8345d4c5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c8345d4c5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d5260bdd85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d5260bdd85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54dda1946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54dda1946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c8345d4c50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c8345d4c50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c8345d4c50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c8345d4c50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c8345d4c50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c8345d4c50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c8345d4c50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c8345d4c50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45c3c40beb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45c3c40beb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c8345d4c50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c8345d4c50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54dda1946d_4_27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54dda1946d_4_27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35e18421cc_1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35e18421cc_1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45c3c40beb_1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45c3c40beb_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45c3c40beb_1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45c3c40beb_1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54dda1946d_6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54dda1946d_6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4dda1946d_4_2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4dda1946d_4_2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c8345d4c50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c8345d4c50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c8345d4c5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c8345d4c5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3225" y="678300"/>
            <a:ext cx="3955800" cy="28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13225" y="4190900"/>
            <a:ext cx="3955800" cy="41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2" name="Google Shape;12;p2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1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1"/>
          <p:cNvSpPr txBox="1"/>
          <p:nvPr>
            <p:ph hasCustomPrompt="1" type="title"/>
          </p:nvPr>
        </p:nvSpPr>
        <p:spPr>
          <a:xfrm>
            <a:off x="1970400" y="1312488"/>
            <a:ext cx="5203200" cy="126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2" name="Google Shape;62;p11"/>
          <p:cNvSpPr txBox="1"/>
          <p:nvPr>
            <p:ph idx="1" type="subTitle"/>
          </p:nvPr>
        </p:nvSpPr>
        <p:spPr>
          <a:xfrm>
            <a:off x="1970400" y="2574438"/>
            <a:ext cx="52032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63" name="Google Shape;63;p11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3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>
            <p:ph type="title"/>
          </p:nvPr>
        </p:nvSpPr>
        <p:spPr>
          <a:xfrm>
            <a:off x="714925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4337375" y="1500363"/>
            <a:ext cx="2305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69" name="Google Shape;69;p13"/>
          <p:cNvSpPr txBox="1"/>
          <p:nvPr>
            <p:ph idx="2" type="subTitle"/>
          </p:nvPr>
        </p:nvSpPr>
        <p:spPr>
          <a:xfrm>
            <a:off x="4337375" y="2679313"/>
            <a:ext cx="2305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3" type="subTitle"/>
          </p:nvPr>
        </p:nvSpPr>
        <p:spPr>
          <a:xfrm>
            <a:off x="4337375" y="3813225"/>
            <a:ext cx="2305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hasCustomPrompt="1" idx="4" type="title"/>
          </p:nvPr>
        </p:nvSpPr>
        <p:spPr>
          <a:xfrm>
            <a:off x="714927" y="150036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/>
          <p:nvPr>
            <p:ph hasCustomPrompt="1" idx="5" type="title"/>
          </p:nvPr>
        </p:nvSpPr>
        <p:spPr>
          <a:xfrm>
            <a:off x="714927" y="2679313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hasCustomPrompt="1" idx="6" type="title"/>
          </p:nvPr>
        </p:nvSpPr>
        <p:spPr>
          <a:xfrm>
            <a:off x="714927" y="3813225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/>
          <p:nvPr>
            <p:ph idx="7" type="subTitle"/>
          </p:nvPr>
        </p:nvSpPr>
        <p:spPr>
          <a:xfrm>
            <a:off x="1449625" y="1500363"/>
            <a:ext cx="1702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8" type="subTitle"/>
          </p:nvPr>
        </p:nvSpPr>
        <p:spPr>
          <a:xfrm>
            <a:off x="1449625" y="2679313"/>
            <a:ext cx="1702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9" type="subTitle"/>
          </p:nvPr>
        </p:nvSpPr>
        <p:spPr>
          <a:xfrm>
            <a:off x="1449625" y="3813225"/>
            <a:ext cx="1702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" name="Google Shape;77;p13"/>
          <p:cNvSpPr/>
          <p:nvPr/>
        </p:nvSpPr>
        <p:spPr>
          <a:xfrm>
            <a:off x="8430775" y="-100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4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>
            <p:ph type="title"/>
          </p:nvPr>
        </p:nvSpPr>
        <p:spPr>
          <a:xfrm>
            <a:off x="4183075" y="4072100"/>
            <a:ext cx="4247700" cy="53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1" name="Google Shape;81;p14"/>
          <p:cNvSpPr txBox="1"/>
          <p:nvPr>
            <p:ph idx="1" type="subTitle"/>
          </p:nvPr>
        </p:nvSpPr>
        <p:spPr>
          <a:xfrm>
            <a:off x="4182850" y="737200"/>
            <a:ext cx="4247700" cy="239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  <p:cxnSp>
        <p:nvCxnSpPr>
          <p:cNvPr id="82" name="Google Shape;82;p14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5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type="title"/>
          </p:nvPr>
        </p:nvSpPr>
        <p:spPr>
          <a:xfrm>
            <a:off x="720000" y="690300"/>
            <a:ext cx="3309900" cy="19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6" name="Google Shape;86;p15"/>
          <p:cNvSpPr txBox="1"/>
          <p:nvPr>
            <p:ph idx="1" type="subTitle"/>
          </p:nvPr>
        </p:nvSpPr>
        <p:spPr>
          <a:xfrm>
            <a:off x="720000" y="3750600"/>
            <a:ext cx="33099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87" name="Google Shape;87;p15"/>
          <p:cNvSpPr/>
          <p:nvPr>
            <p:ph idx="2" type="pic"/>
          </p:nvPr>
        </p:nvSpPr>
        <p:spPr>
          <a:xfrm>
            <a:off x="5176863" y="843775"/>
            <a:ext cx="3115800" cy="3456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>
            <p:ph type="title"/>
          </p:nvPr>
        </p:nvSpPr>
        <p:spPr>
          <a:xfrm>
            <a:off x="1138100" y="2153700"/>
            <a:ext cx="2558700" cy="10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1138100" y="3195300"/>
            <a:ext cx="25587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92" name="Google Shape;92;p16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6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type="title"/>
          </p:nvPr>
        </p:nvSpPr>
        <p:spPr>
          <a:xfrm>
            <a:off x="1960838" y="2153700"/>
            <a:ext cx="2558700" cy="10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7" name="Google Shape;97;p17"/>
          <p:cNvSpPr txBox="1"/>
          <p:nvPr>
            <p:ph idx="1" type="subTitle"/>
          </p:nvPr>
        </p:nvSpPr>
        <p:spPr>
          <a:xfrm>
            <a:off x="1960838" y="3195300"/>
            <a:ext cx="25587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98" name="Google Shape;98;p17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p17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>
            <p:ph type="title"/>
          </p:nvPr>
        </p:nvSpPr>
        <p:spPr>
          <a:xfrm>
            <a:off x="4702150" y="2153700"/>
            <a:ext cx="2558700" cy="10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3" name="Google Shape;103;p18"/>
          <p:cNvSpPr txBox="1"/>
          <p:nvPr>
            <p:ph idx="1" type="subTitle"/>
          </p:nvPr>
        </p:nvSpPr>
        <p:spPr>
          <a:xfrm>
            <a:off x="4702275" y="3195300"/>
            <a:ext cx="25587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104" name="Google Shape;104;p18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8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9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9" name="Google Shape;109;p19"/>
          <p:cNvSpPr txBox="1"/>
          <p:nvPr>
            <p:ph idx="1" type="subTitle"/>
          </p:nvPr>
        </p:nvSpPr>
        <p:spPr>
          <a:xfrm>
            <a:off x="4923249" y="2969300"/>
            <a:ext cx="2505600" cy="8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0" name="Google Shape;110;p19"/>
          <p:cNvSpPr txBox="1"/>
          <p:nvPr>
            <p:ph idx="2" type="subTitle"/>
          </p:nvPr>
        </p:nvSpPr>
        <p:spPr>
          <a:xfrm>
            <a:off x="1715375" y="2969300"/>
            <a:ext cx="2505600" cy="87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p19"/>
          <p:cNvSpPr txBox="1"/>
          <p:nvPr>
            <p:ph idx="3" type="subTitle"/>
          </p:nvPr>
        </p:nvSpPr>
        <p:spPr>
          <a:xfrm>
            <a:off x="1715375" y="248167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2" name="Google Shape;112;p19"/>
          <p:cNvSpPr txBox="1"/>
          <p:nvPr>
            <p:ph idx="4" type="subTitle"/>
          </p:nvPr>
        </p:nvSpPr>
        <p:spPr>
          <a:xfrm>
            <a:off x="4923250" y="2481675"/>
            <a:ext cx="2505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13" name="Google Shape;113;p19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9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0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8" name="Google Shape;118;p20"/>
          <p:cNvSpPr txBox="1"/>
          <p:nvPr>
            <p:ph idx="1" type="subTitle"/>
          </p:nvPr>
        </p:nvSpPr>
        <p:spPr>
          <a:xfrm>
            <a:off x="4134073" y="1648175"/>
            <a:ext cx="3033900" cy="21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9" name="Google Shape;119;p20"/>
          <p:cNvSpPr txBox="1"/>
          <p:nvPr>
            <p:ph idx="2" type="subTitle"/>
          </p:nvPr>
        </p:nvSpPr>
        <p:spPr>
          <a:xfrm>
            <a:off x="713225" y="1648175"/>
            <a:ext cx="3033900" cy="216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0" name="Google Shape;120;p20"/>
          <p:cNvSpPr/>
          <p:nvPr/>
        </p:nvSpPr>
        <p:spPr>
          <a:xfrm>
            <a:off x="8430775" y="-100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1" name="Google Shape;121;p20"/>
          <p:cNvCxnSpPr/>
          <p:nvPr/>
        </p:nvCxnSpPr>
        <p:spPr>
          <a:xfrm>
            <a:off x="714925" y="4604000"/>
            <a:ext cx="77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20"/>
          <p:cNvCxnSpPr/>
          <p:nvPr/>
        </p:nvCxnSpPr>
        <p:spPr>
          <a:xfrm>
            <a:off x="714925" y="539500"/>
            <a:ext cx="77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/>
          <p:nvPr>
            <p:ph type="title"/>
          </p:nvPr>
        </p:nvSpPr>
        <p:spPr>
          <a:xfrm>
            <a:off x="1077925" y="1072375"/>
            <a:ext cx="7006500" cy="7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1077925" y="3458588"/>
            <a:ext cx="1220400" cy="84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5289325" y="3719875"/>
            <a:ext cx="2763300" cy="64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18" name="Google Shape;18;p3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rgbClr val="08100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1" type="subTitle"/>
          </p:nvPr>
        </p:nvSpPr>
        <p:spPr>
          <a:xfrm>
            <a:off x="873500" y="3008075"/>
            <a:ext cx="2213700" cy="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27" name="Google Shape;127;p21"/>
          <p:cNvSpPr txBox="1"/>
          <p:nvPr>
            <p:ph idx="2" type="subTitle"/>
          </p:nvPr>
        </p:nvSpPr>
        <p:spPr>
          <a:xfrm>
            <a:off x="3465147" y="3008075"/>
            <a:ext cx="2213700" cy="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3" type="subTitle"/>
          </p:nvPr>
        </p:nvSpPr>
        <p:spPr>
          <a:xfrm>
            <a:off x="6056800" y="3008075"/>
            <a:ext cx="2213700" cy="7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29" name="Google Shape;129;p21"/>
          <p:cNvSpPr txBox="1"/>
          <p:nvPr>
            <p:ph idx="4" type="subTitle"/>
          </p:nvPr>
        </p:nvSpPr>
        <p:spPr>
          <a:xfrm>
            <a:off x="873500" y="2553500"/>
            <a:ext cx="2213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0" name="Google Shape;130;p21"/>
          <p:cNvSpPr txBox="1"/>
          <p:nvPr>
            <p:ph idx="5" type="subTitle"/>
          </p:nvPr>
        </p:nvSpPr>
        <p:spPr>
          <a:xfrm>
            <a:off x="3465151" y="2553500"/>
            <a:ext cx="2213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6" type="subTitle"/>
          </p:nvPr>
        </p:nvSpPr>
        <p:spPr>
          <a:xfrm>
            <a:off x="6056801" y="2553500"/>
            <a:ext cx="22137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32" name="Google Shape;132;p21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1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7" name="Google Shape;137;p22"/>
          <p:cNvSpPr txBox="1"/>
          <p:nvPr>
            <p:ph idx="1" type="subTitle"/>
          </p:nvPr>
        </p:nvSpPr>
        <p:spPr>
          <a:xfrm>
            <a:off x="2038221" y="1893650"/>
            <a:ext cx="1925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38" name="Google Shape;138;p22"/>
          <p:cNvSpPr txBox="1"/>
          <p:nvPr>
            <p:ph idx="2" type="subTitle"/>
          </p:nvPr>
        </p:nvSpPr>
        <p:spPr>
          <a:xfrm>
            <a:off x="5254738" y="1893650"/>
            <a:ext cx="1925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39" name="Google Shape;139;p22"/>
          <p:cNvSpPr txBox="1"/>
          <p:nvPr>
            <p:ph idx="3" type="subTitle"/>
          </p:nvPr>
        </p:nvSpPr>
        <p:spPr>
          <a:xfrm>
            <a:off x="2038221" y="3472900"/>
            <a:ext cx="1925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0" name="Google Shape;140;p22"/>
          <p:cNvSpPr txBox="1"/>
          <p:nvPr>
            <p:ph idx="4" type="subTitle"/>
          </p:nvPr>
        </p:nvSpPr>
        <p:spPr>
          <a:xfrm>
            <a:off x="5254738" y="3472900"/>
            <a:ext cx="1925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41" name="Google Shape;141;p22"/>
          <p:cNvSpPr txBox="1"/>
          <p:nvPr>
            <p:ph idx="5" type="subTitle"/>
          </p:nvPr>
        </p:nvSpPr>
        <p:spPr>
          <a:xfrm>
            <a:off x="2038221" y="1610050"/>
            <a:ext cx="1925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6" type="subTitle"/>
          </p:nvPr>
        </p:nvSpPr>
        <p:spPr>
          <a:xfrm>
            <a:off x="2038221" y="3189375"/>
            <a:ext cx="1925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3" name="Google Shape;143;p22"/>
          <p:cNvSpPr txBox="1"/>
          <p:nvPr>
            <p:ph idx="7" type="subTitle"/>
          </p:nvPr>
        </p:nvSpPr>
        <p:spPr>
          <a:xfrm>
            <a:off x="5254735" y="1610050"/>
            <a:ext cx="1925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44" name="Google Shape;144;p22"/>
          <p:cNvSpPr txBox="1"/>
          <p:nvPr>
            <p:ph idx="8" type="subTitle"/>
          </p:nvPr>
        </p:nvSpPr>
        <p:spPr>
          <a:xfrm>
            <a:off x="5254735" y="3189375"/>
            <a:ext cx="1925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45" name="Google Shape;145;p22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22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" type="subTitle"/>
          </p:nvPr>
        </p:nvSpPr>
        <p:spPr>
          <a:xfrm>
            <a:off x="1112605" y="2252619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2" type="subTitle"/>
          </p:nvPr>
        </p:nvSpPr>
        <p:spPr>
          <a:xfrm>
            <a:off x="3582450" y="2252619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3" type="subTitle"/>
          </p:nvPr>
        </p:nvSpPr>
        <p:spPr>
          <a:xfrm>
            <a:off x="1112605" y="3892382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3" name="Google Shape;153;p23"/>
          <p:cNvSpPr txBox="1"/>
          <p:nvPr>
            <p:ph idx="4" type="subTitle"/>
          </p:nvPr>
        </p:nvSpPr>
        <p:spPr>
          <a:xfrm>
            <a:off x="3582450" y="3892382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5" type="subTitle"/>
          </p:nvPr>
        </p:nvSpPr>
        <p:spPr>
          <a:xfrm>
            <a:off x="6052295" y="2252619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6" type="subTitle"/>
          </p:nvPr>
        </p:nvSpPr>
        <p:spPr>
          <a:xfrm>
            <a:off x="6052295" y="3892382"/>
            <a:ext cx="19752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6" name="Google Shape;156;p23"/>
          <p:cNvSpPr txBox="1"/>
          <p:nvPr>
            <p:ph idx="7" type="subTitle"/>
          </p:nvPr>
        </p:nvSpPr>
        <p:spPr>
          <a:xfrm>
            <a:off x="1111105" y="195170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8" type="subTitle"/>
          </p:nvPr>
        </p:nvSpPr>
        <p:spPr>
          <a:xfrm>
            <a:off x="3580950" y="195170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8" name="Google Shape;158;p23"/>
          <p:cNvSpPr txBox="1"/>
          <p:nvPr>
            <p:ph idx="9" type="subTitle"/>
          </p:nvPr>
        </p:nvSpPr>
        <p:spPr>
          <a:xfrm>
            <a:off x="6050795" y="1951700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3" type="subTitle"/>
          </p:nvPr>
        </p:nvSpPr>
        <p:spPr>
          <a:xfrm>
            <a:off x="1111105" y="359147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23"/>
          <p:cNvSpPr txBox="1"/>
          <p:nvPr>
            <p:ph idx="14" type="subTitle"/>
          </p:nvPr>
        </p:nvSpPr>
        <p:spPr>
          <a:xfrm>
            <a:off x="3580950" y="359147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" name="Google Shape;161;p23"/>
          <p:cNvSpPr txBox="1"/>
          <p:nvPr>
            <p:ph idx="15" type="subTitle"/>
          </p:nvPr>
        </p:nvSpPr>
        <p:spPr>
          <a:xfrm>
            <a:off x="6050795" y="3591475"/>
            <a:ext cx="1978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162" name="Google Shape;162;p23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3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4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/>
          <p:nvPr>
            <p:ph hasCustomPrompt="1" type="title"/>
          </p:nvPr>
        </p:nvSpPr>
        <p:spPr>
          <a:xfrm>
            <a:off x="713225" y="651625"/>
            <a:ext cx="37323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7" name="Google Shape;167;p24"/>
          <p:cNvSpPr txBox="1"/>
          <p:nvPr>
            <p:ph idx="1" type="subTitle"/>
          </p:nvPr>
        </p:nvSpPr>
        <p:spPr>
          <a:xfrm>
            <a:off x="713225" y="1409622"/>
            <a:ext cx="37323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8" name="Google Shape;168;p24"/>
          <p:cNvSpPr txBox="1"/>
          <p:nvPr>
            <p:ph hasCustomPrompt="1" idx="2" type="title"/>
          </p:nvPr>
        </p:nvSpPr>
        <p:spPr>
          <a:xfrm>
            <a:off x="713225" y="1993287"/>
            <a:ext cx="37323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9" name="Google Shape;169;p24"/>
          <p:cNvSpPr txBox="1"/>
          <p:nvPr>
            <p:ph idx="3" type="subTitle"/>
          </p:nvPr>
        </p:nvSpPr>
        <p:spPr>
          <a:xfrm>
            <a:off x="713225" y="2753856"/>
            <a:ext cx="37323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70" name="Google Shape;170;p24"/>
          <p:cNvSpPr txBox="1"/>
          <p:nvPr>
            <p:ph hasCustomPrompt="1" idx="4" type="title"/>
          </p:nvPr>
        </p:nvSpPr>
        <p:spPr>
          <a:xfrm>
            <a:off x="713225" y="3358712"/>
            <a:ext cx="37323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24"/>
          <p:cNvSpPr txBox="1"/>
          <p:nvPr>
            <p:ph idx="5" type="subTitle"/>
          </p:nvPr>
        </p:nvSpPr>
        <p:spPr>
          <a:xfrm>
            <a:off x="713225" y="4121852"/>
            <a:ext cx="37323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cxnSp>
        <p:nvCxnSpPr>
          <p:cNvPr id="172" name="Google Shape;172;p24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4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5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5"/>
          <p:cNvSpPr txBox="1"/>
          <p:nvPr>
            <p:ph hasCustomPrompt="1" type="title"/>
          </p:nvPr>
        </p:nvSpPr>
        <p:spPr>
          <a:xfrm>
            <a:off x="1325650" y="146665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25"/>
          <p:cNvSpPr txBox="1"/>
          <p:nvPr>
            <p:ph idx="1" type="subTitle"/>
          </p:nvPr>
        </p:nvSpPr>
        <p:spPr>
          <a:xfrm>
            <a:off x="938500" y="3844400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78" name="Google Shape;178;p25"/>
          <p:cNvSpPr txBox="1"/>
          <p:nvPr>
            <p:ph idx="2" type="subTitle"/>
          </p:nvPr>
        </p:nvSpPr>
        <p:spPr>
          <a:xfrm>
            <a:off x="938500" y="34040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9" name="Google Shape;179;p25"/>
          <p:cNvSpPr txBox="1"/>
          <p:nvPr>
            <p:ph hasCustomPrompt="1" idx="3" type="title"/>
          </p:nvPr>
        </p:nvSpPr>
        <p:spPr>
          <a:xfrm>
            <a:off x="3873100" y="14666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0" name="Google Shape;180;p25"/>
          <p:cNvSpPr txBox="1"/>
          <p:nvPr>
            <p:ph idx="4" type="subTitle"/>
          </p:nvPr>
        </p:nvSpPr>
        <p:spPr>
          <a:xfrm>
            <a:off x="3485400" y="3844400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81" name="Google Shape;181;p25"/>
          <p:cNvSpPr txBox="1"/>
          <p:nvPr>
            <p:ph idx="5" type="subTitle"/>
          </p:nvPr>
        </p:nvSpPr>
        <p:spPr>
          <a:xfrm>
            <a:off x="3485400" y="34040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2" name="Google Shape;182;p25"/>
          <p:cNvSpPr txBox="1"/>
          <p:nvPr>
            <p:ph hasCustomPrompt="1" idx="6" type="title"/>
          </p:nvPr>
        </p:nvSpPr>
        <p:spPr>
          <a:xfrm>
            <a:off x="6417675" y="14666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3" name="Google Shape;183;p25"/>
          <p:cNvSpPr txBox="1"/>
          <p:nvPr>
            <p:ph idx="7" type="subTitle"/>
          </p:nvPr>
        </p:nvSpPr>
        <p:spPr>
          <a:xfrm>
            <a:off x="6032300" y="3844400"/>
            <a:ext cx="2173200" cy="7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84" name="Google Shape;184;p25"/>
          <p:cNvSpPr txBox="1"/>
          <p:nvPr>
            <p:ph idx="8" type="subTitle"/>
          </p:nvPr>
        </p:nvSpPr>
        <p:spPr>
          <a:xfrm>
            <a:off x="6032300" y="3404000"/>
            <a:ext cx="2173200" cy="44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85" name="Google Shape;185;p25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186" name="Google Shape;186;p25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7" name="Google Shape;187;p25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6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6"/>
          <p:cNvSpPr txBox="1"/>
          <p:nvPr>
            <p:ph type="title"/>
          </p:nvPr>
        </p:nvSpPr>
        <p:spPr>
          <a:xfrm>
            <a:off x="1077925" y="1099075"/>
            <a:ext cx="6974700" cy="7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1" name="Google Shape;191;p26"/>
          <p:cNvSpPr txBox="1"/>
          <p:nvPr>
            <p:ph hasCustomPrompt="1" idx="2" type="title"/>
          </p:nvPr>
        </p:nvSpPr>
        <p:spPr>
          <a:xfrm>
            <a:off x="1077925" y="3458600"/>
            <a:ext cx="1403400" cy="84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2" name="Google Shape;192;p26"/>
          <p:cNvSpPr txBox="1"/>
          <p:nvPr>
            <p:ph idx="1" type="subTitle"/>
          </p:nvPr>
        </p:nvSpPr>
        <p:spPr>
          <a:xfrm>
            <a:off x="5289325" y="3659750"/>
            <a:ext cx="2763300" cy="64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193" name="Google Shape;193;p26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rgbClr val="08100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10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7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7"/>
          <p:cNvSpPr txBox="1"/>
          <p:nvPr>
            <p:ph type="title"/>
          </p:nvPr>
        </p:nvSpPr>
        <p:spPr>
          <a:xfrm>
            <a:off x="1077925" y="1179250"/>
            <a:ext cx="6974700" cy="7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7" name="Google Shape;197;p27"/>
          <p:cNvSpPr txBox="1"/>
          <p:nvPr>
            <p:ph hasCustomPrompt="1" idx="2" type="title"/>
          </p:nvPr>
        </p:nvSpPr>
        <p:spPr>
          <a:xfrm>
            <a:off x="1077925" y="3458600"/>
            <a:ext cx="1403400" cy="841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8" name="Google Shape;198;p27"/>
          <p:cNvSpPr txBox="1"/>
          <p:nvPr>
            <p:ph idx="1" type="subTitle"/>
          </p:nvPr>
        </p:nvSpPr>
        <p:spPr>
          <a:xfrm>
            <a:off x="5289325" y="3659750"/>
            <a:ext cx="2763300" cy="64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199" name="Google Shape;199;p27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rgbClr val="08100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8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8"/>
          <p:cNvSpPr txBox="1"/>
          <p:nvPr>
            <p:ph type="title"/>
          </p:nvPr>
        </p:nvSpPr>
        <p:spPr>
          <a:xfrm>
            <a:off x="713263" y="5400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3" name="Google Shape;203;p28"/>
          <p:cNvSpPr txBox="1"/>
          <p:nvPr>
            <p:ph idx="1" type="subTitle"/>
          </p:nvPr>
        </p:nvSpPr>
        <p:spPr>
          <a:xfrm>
            <a:off x="713225" y="177397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204" name="Google Shape;204;p28"/>
          <p:cNvSpPr txBox="1"/>
          <p:nvPr/>
        </p:nvSpPr>
        <p:spPr>
          <a:xfrm>
            <a:off x="713225" y="3869300"/>
            <a:ext cx="4273800" cy="7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b="1" sz="1200" u="sng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cxnSp>
        <p:nvCxnSpPr>
          <p:cNvPr id="205" name="Google Shape;205;p28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29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9"/>
          <p:cNvSpPr/>
          <p:nvPr/>
        </p:nvSpPr>
        <p:spPr>
          <a:xfrm>
            <a:off x="0" y="539500"/>
            <a:ext cx="2578800" cy="406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9" name="Google Shape;209;p29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rgbClr val="08100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0" name="Google Shape;210;p29"/>
          <p:cNvCxnSpPr/>
          <p:nvPr/>
        </p:nvCxnSpPr>
        <p:spPr>
          <a:xfrm>
            <a:off x="-7775" y="4604000"/>
            <a:ext cx="9149400" cy="0"/>
          </a:xfrm>
          <a:prstGeom prst="straightConnector1">
            <a:avLst/>
          </a:prstGeom>
          <a:noFill/>
          <a:ln cap="flat" cmpd="sng" w="9525">
            <a:solidFill>
              <a:srgbClr val="08100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0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0"/>
          <p:cNvCxnSpPr/>
          <p:nvPr/>
        </p:nvCxnSpPr>
        <p:spPr>
          <a:xfrm>
            <a:off x="713225" y="-3975"/>
            <a:ext cx="0" cy="515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30"/>
          <p:cNvCxnSpPr/>
          <p:nvPr/>
        </p:nvCxnSpPr>
        <p:spPr>
          <a:xfrm>
            <a:off x="8430775" y="-3975"/>
            <a:ext cx="0" cy="515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5" name="Google Shape;215;p30"/>
          <p:cNvSpPr/>
          <p:nvPr/>
        </p:nvSpPr>
        <p:spPr>
          <a:xfrm>
            <a:off x="0" y="4604000"/>
            <a:ext cx="9144000" cy="539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/>
          <p:nvPr>
            <p:ph type="title"/>
          </p:nvPr>
        </p:nvSpPr>
        <p:spPr>
          <a:xfrm>
            <a:off x="720000" y="538544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20000" y="1017725"/>
            <a:ext cx="7704000" cy="36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3" name="Google Shape;23;p4"/>
          <p:cNvSpPr/>
          <p:nvPr/>
        </p:nvSpPr>
        <p:spPr>
          <a:xfrm>
            <a:off x="8430775" y="-125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" name="Google Shape;24;p4"/>
          <p:cNvCxnSpPr/>
          <p:nvPr/>
        </p:nvCxnSpPr>
        <p:spPr>
          <a:xfrm>
            <a:off x="8431825" y="-875"/>
            <a:ext cx="0" cy="5134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4192209" y="39479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9" name="Google Shape;29;p5"/>
          <p:cNvSpPr txBox="1"/>
          <p:nvPr>
            <p:ph idx="2" type="subTitle"/>
          </p:nvPr>
        </p:nvSpPr>
        <p:spPr>
          <a:xfrm>
            <a:off x="720225" y="394799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" name="Google Shape;30;p5"/>
          <p:cNvSpPr txBox="1"/>
          <p:nvPr>
            <p:ph idx="3" type="subTitle"/>
          </p:nvPr>
        </p:nvSpPr>
        <p:spPr>
          <a:xfrm>
            <a:off x="4192200" y="1375600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subTitle"/>
          </p:nvPr>
        </p:nvSpPr>
        <p:spPr>
          <a:xfrm>
            <a:off x="720000" y="1375600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32" name="Google Shape;32;p5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5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" name="Google Shape;34;p5"/>
          <p:cNvSpPr/>
          <p:nvPr/>
        </p:nvSpPr>
        <p:spPr>
          <a:xfrm>
            <a:off x="8430775" y="75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38" name="Google Shape;38;p6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" name="Google Shape;39;p6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/>
          <p:nvPr>
            <p:ph type="title"/>
          </p:nvPr>
        </p:nvSpPr>
        <p:spPr>
          <a:xfrm>
            <a:off x="4598275" y="539500"/>
            <a:ext cx="3832500" cy="10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subTitle"/>
          </p:nvPr>
        </p:nvSpPr>
        <p:spPr>
          <a:xfrm>
            <a:off x="4598275" y="2480900"/>
            <a:ext cx="3832500" cy="204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cxnSp>
        <p:nvCxnSpPr>
          <p:cNvPr id="44" name="Google Shape;44;p7"/>
          <p:cNvCxnSpPr/>
          <p:nvPr/>
        </p:nvCxnSpPr>
        <p:spPr>
          <a:xfrm>
            <a:off x="713225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" name="Google Shape;45;p7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8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/>
          <p:nvPr>
            <p:ph type="title"/>
          </p:nvPr>
        </p:nvSpPr>
        <p:spPr>
          <a:xfrm>
            <a:off x="2059225" y="1423875"/>
            <a:ext cx="5025600" cy="153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49" name="Google Shape;49;p8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9"/>
          <p:cNvPicPr preferRelativeResize="0"/>
          <p:nvPr/>
        </p:nvPicPr>
        <p:blipFill rotWithShape="1">
          <a:blip r:embed="rId2">
            <a:alphaModFix amt="52000"/>
          </a:blip>
          <a:srcRect b="0" l="0" r="0" t="24902"/>
          <a:stretch/>
        </p:blipFill>
        <p:spPr>
          <a:xfrm>
            <a:off x="2" y="0"/>
            <a:ext cx="9144003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/>
          <p:nvPr>
            <p:ph type="title"/>
          </p:nvPr>
        </p:nvSpPr>
        <p:spPr>
          <a:xfrm>
            <a:off x="713225" y="888700"/>
            <a:ext cx="3683400" cy="13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713225" y="3679200"/>
            <a:ext cx="3683400" cy="92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54" name="Google Shape;54;p9"/>
          <p:cNvSpPr/>
          <p:nvPr>
            <p:ph idx="2" type="pic"/>
          </p:nvPr>
        </p:nvSpPr>
        <p:spPr>
          <a:xfrm>
            <a:off x="5495624" y="825474"/>
            <a:ext cx="3207000" cy="38940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55" name="Google Shape;55;p9"/>
          <p:cNvCxnSpPr/>
          <p:nvPr/>
        </p:nvCxnSpPr>
        <p:spPr>
          <a:xfrm>
            <a:off x="-7775" y="539500"/>
            <a:ext cx="9149400" cy="0"/>
          </a:xfrm>
          <a:prstGeom prst="straightConnector1">
            <a:avLst/>
          </a:prstGeom>
          <a:noFill/>
          <a:ln cap="flat" cmpd="sng" w="9525">
            <a:solidFill>
              <a:srgbClr val="08100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720000" y="403130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8" name="Google Shape;5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rcellus"/>
              <a:buNone/>
              <a:defRPr sz="30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●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lbert Sans"/>
              <a:buChar char="○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lbert Sans"/>
              <a:buChar char="■"/>
              <a:defRPr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12.xml"/><Relationship Id="rId4" Type="http://schemas.openxmlformats.org/officeDocument/2006/relationships/slide" Target="/ppt/slides/slide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1"/>
          <p:cNvSpPr txBox="1"/>
          <p:nvPr>
            <p:ph type="ctrTitle"/>
          </p:nvPr>
        </p:nvSpPr>
        <p:spPr>
          <a:xfrm>
            <a:off x="713225" y="678300"/>
            <a:ext cx="3955800" cy="28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Applied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Statistical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Analysis II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POP77004</a:t>
            </a:r>
            <a:endParaRPr b="1"/>
          </a:p>
        </p:txBody>
      </p:sp>
      <p:sp>
        <p:nvSpPr>
          <p:cNvPr id="221" name="Google Shape;221;p31"/>
          <p:cNvSpPr txBox="1"/>
          <p:nvPr>
            <p:ph idx="1" type="subTitle"/>
          </p:nvPr>
        </p:nvSpPr>
        <p:spPr>
          <a:xfrm>
            <a:off x="713225" y="4190900"/>
            <a:ext cx="3955800" cy="41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REPLICATION STUDY</a:t>
            </a:r>
            <a:endParaRPr b="1"/>
          </a:p>
        </p:txBody>
      </p:sp>
      <p:sp>
        <p:nvSpPr>
          <p:cNvPr id="222" name="Google Shape;222;p31"/>
          <p:cNvSpPr/>
          <p:nvPr/>
        </p:nvSpPr>
        <p:spPr>
          <a:xfrm>
            <a:off x="4949775" y="2807625"/>
            <a:ext cx="4193100" cy="2329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1"/>
          <p:cNvSpPr txBox="1"/>
          <p:nvPr>
            <p:ph idx="1" type="subTitle"/>
          </p:nvPr>
        </p:nvSpPr>
        <p:spPr>
          <a:xfrm>
            <a:off x="713225" y="227525"/>
            <a:ext cx="2300100" cy="3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TRINITY COLLEGE DUBLIN</a:t>
            </a:r>
            <a:endParaRPr b="1" sz="1200"/>
          </a:p>
        </p:txBody>
      </p:sp>
      <p:sp>
        <p:nvSpPr>
          <p:cNvPr id="224" name="Google Shape;224;p31"/>
          <p:cNvSpPr txBox="1"/>
          <p:nvPr>
            <p:ph idx="1" type="subTitle"/>
          </p:nvPr>
        </p:nvSpPr>
        <p:spPr>
          <a:xfrm>
            <a:off x="6779275" y="227525"/>
            <a:ext cx="1651500" cy="3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OLÍVIA FREITAS</a:t>
            </a:r>
            <a:endParaRPr b="1" sz="1200"/>
          </a:p>
        </p:txBody>
      </p:sp>
      <p:cxnSp>
        <p:nvCxnSpPr>
          <p:cNvPr id="225" name="Google Shape;225;p31"/>
          <p:cNvCxnSpPr/>
          <p:nvPr/>
        </p:nvCxnSpPr>
        <p:spPr>
          <a:xfrm>
            <a:off x="4950950" y="548375"/>
            <a:ext cx="0" cy="4589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31"/>
          <p:cNvCxnSpPr/>
          <p:nvPr/>
        </p:nvCxnSpPr>
        <p:spPr>
          <a:xfrm>
            <a:off x="4950975" y="2807675"/>
            <a:ext cx="4190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31">
            <a:hlinkClick action="ppaction://hlinkshowjump?jump=nextslide"/>
          </p:cNvPr>
          <p:cNvSpPr/>
          <p:nvPr/>
        </p:nvSpPr>
        <p:spPr>
          <a:xfrm>
            <a:off x="6552945" y="1269680"/>
            <a:ext cx="986747" cy="807805"/>
          </a:xfrm>
          <a:custGeom>
            <a:rect b="b" l="l" r="r" t="t"/>
            <a:pathLst>
              <a:path extrusionOk="0" h="209276" w="255634">
                <a:moveTo>
                  <a:pt x="176800" y="0"/>
                </a:moveTo>
                <a:lnTo>
                  <a:pt x="176115" y="514"/>
                </a:lnTo>
                <a:lnTo>
                  <a:pt x="254433" y="104213"/>
                </a:lnTo>
                <a:lnTo>
                  <a:pt x="0" y="104213"/>
                </a:lnTo>
                <a:lnTo>
                  <a:pt x="0" y="105070"/>
                </a:lnTo>
                <a:lnTo>
                  <a:pt x="254433" y="105070"/>
                </a:lnTo>
                <a:lnTo>
                  <a:pt x="176115" y="208762"/>
                </a:lnTo>
                <a:lnTo>
                  <a:pt x="176800" y="209276"/>
                </a:lnTo>
                <a:lnTo>
                  <a:pt x="255633" y="104898"/>
                </a:lnTo>
                <a:lnTo>
                  <a:pt x="255633" y="104384"/>
                </a:lnTo>
                <a:lnTo>
                  <a:pt x="176800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" name="Google Shape;228;p31"/>
          <p:cNvGrpSpPr/>
          <p:nvPr/>
        </p:nvGrpSpPr>
        <p:grpSpPr>
          <a:xfrm>
            <a:off x="5553157" y="3497031"/>
            <a:ext cx="2988680" cy="1640333"/>
            <a:chOff x="6146925" y="3426425"/>
            <a:chExt cx="1789200" cy="982000"/>
          </a:xfrm>
        </p:grpSpPr>
        <p:cxnSp>
          <p:nvCxnSpPr>
            <p:cNvPr id="229" name="Google Shape;229;p31"/>
            <p:cNvCxnSpPr/>
            <p:nvPr/>
          </p:nvCxnSpPr>
          <p:spPr>
            <a:xfrm rot="10800000">
              <a:off x="7060900" y="3426425"/>
              <a:ext cx="0" cy="972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0" name="Google Shape;230;p31"/>
            <p:cNvCxnSpPr/>
            <p:nvPr/>
          </p:nvCxnSpPr>
          <p:spPr>
            <a:xfrm>
              <a:off x="6146925" y="4408425"/>
              <a:ext cx="178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1" name="Google Shape;231;p31"/>
            <p:cNvCxnSpPr/>
            <p:nvPr/>
          </p:nvCxnSpPr>
          <p:spPr>
            <a:xfrm flipH="1" rot="10800000">
              <a:off x="7060900" y="3844625"/>
              <a:ext cx="826500" cy="554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2" name="Google Shape;232;p31"/>
            <p:cNvCxnSpPr/>
            <p:nvPr/>
          </p:nvCxnSpPr>
          <p:spPr>
            <a:xfrm flipH="1" rot="10800000">
              <a:off x="7060900" y="3533225"/>
              <a:ext cx="427800" cy="865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3" name="Google Shape;233;p31"/>
            <p:cNvCxnSpPr/>
            <p:nvPr/>
          </p:nvCxnSpPr>
          <p:spPr>
            <a:xfrm rot="10800000">
              <a:off x="6234400" y="3849275"/>
              <a:ext cx="826500" cy="554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4" name="Google Shape;234;p31"/>
            <p:cNvCxnSpPr/>
            <p:nvPr/>
          </p:nvCxnSpPr>
          <p:spPr>
            <a:xfrm rot="10800000">
              <a:off x="6633100" y="3537875"/>
              <a:ext cx="427800" cy="865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0"/>
          <p:cNvSpPr txBox="1"/>
          <p:nvPr>
            <p:ph type="title"/>
          </p:nvPr>
        </p:nvSpPr>
        <p:spPr>
          <a:xfrm>
            <a:off x="583350" y="614900"/>
            <a:ext cx="68913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ORIGINAL STUDY</a:t>
            </a:r>
            <a:endParaRPr/>
          </a:p>
        </p:txBody>
      </p:sp>
      <p:cxnSp>
        <p:nvCxnSpPr>
          <p:cNvPr id="349" name="Google Shape;349;p40"/>
          <p:cNvCxnSpPr/>
          <p:nvPr/>
        </p:nvCxnSpPr>
        <p:spPr>
          <a:xfrm>
            <a:off x="583350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50" name="Google Shape;35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800" y="1223600"/>
            <a:ext cx="7440871" cy="361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1"/>
          <p:cNvSpPr txBox="1"/>
          <p:nvPr>
            <p:ph idx="1" type="subTitle"/>
          </p:nvPr>
        </p:nvSpPr>
        <p:spPr>
          <a:xfrm>
            <a:off x="711700" y="1058503"/>
            <a:ext cx="61968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some countries, a significant portion of the vote share for right-wing populist parties is driven by cultural concerns.</a:t>
            </a:r>
            <a:endParaRPr/>
          </a:p>
        </p:txBody>
      </p:sp>
      <p:sp>
        <p:nvSpPr>
          <p:cNvPr id="356" name="Google Shape;356;p41"/>
          <p:cNvSpPr txBox="1"/>
          <p:nvPr>
            <p:ph type="title"/>
          </p:nvPr>
        </p:nvSpPr>
        <p:spPr>
          <a:xfrm>
            <a:off x="704400" y="607700"/>
            <a:ext cx="507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Cultural Concern</a:t>
            </a:r>
            <a:endParaRPr b="1" sz="1800"/>
          </a:p>
        </p:txBody>
      </p:sp>
      <p:sp>
        <p:nvSpPr>
          <p:cNvPr id="357" name="Google Shape;357;p41"/>
          <p:cNvSpPr txBox="1"/>
          <p:nvPr>
            <p:ph idx="2" type="title"/>
          </p:nvPr>
        </p:nvSpPr>
        <p:spPr>
          <a:xfrm>
            <a:off x="713225" y="2755275"/>
            <a:ext cx="3732300" cy="3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Economic Concern</a:t>
            </a:r>
            <a:endParaRPr b="1" sz="1800"/>
          </a:p>
        </p:txBody>
      </p:sp>
      <p:sp>
        <p:nvSpPr>
          <p:cNvPr id="358" name="Google Shape;358;p41"/>
          <p:cNvSpPr txBox="1"/>
          <p:nvPr>
            <p:ph idx="3" type="subTitle"/>
          </p:nvPr>
        </p:nvSpPr>
        <p:spPr>
          <a:xfrm>
            <a:off x="711700" y="4014525"/>
            <a:ext cx="633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some cases, neither economic nor cultural concerns seem to significantly influence the vote share for right-wing populist parties.</a:t>
            </a:r>
            <a:endParaRPr/>
          </a:p>
        </p:txBody>
      </p:sp>
      <p:sp>
        <p:nvSpPr>
          <p:cNvPr id="359" name="Google Shape;359;p41"/>
          <p:cNvSpPr txBox="1"/>
          <p:nvPr>
            <p:ph idx="4" type="title"/>
          </p:nvPr>
        </p:nvSpPr>
        <p:spPr>
          <a:xfrm>
            <a:off x="711700" y="1782375"/>
            <a:ext cx="61968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Economic &amp; Cultural Concerns</a:t>
            </a:r>
            <a:endParaRPr b="1" sz="1800"/>
          </a:p>
        </p:txBody>
      </p:sp>
      <p:sp>
        <p:nvSpPr>
          <p:cNvPr id="360" name="Google Shape;360;p41"/>
          <p:cNvSpPr txBox="1"/>
          <p:nvPr>
            <p:ph idx="5" type="subTitle"/>
          </p:nvPr>
        </p:nvSpPr>
        <p:spPr>
          <a:xfrm>
            <a:off x="711700" y="2994488"/>
            <a:ext cx="63387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yet other countries, economic concerns play a major role in driving the vote share for right-wing populist parties.</a:t>
            </a:r>
            <a:endParaRPr/>
          </a:p>
        </p:txBody>
      </p:sp>
      <p:cxnSp>
        <p:nvCxnSpPr>
          <p:cNvPr id="361" name="Google Shape;361;p41"/>
          <p:cNvCxnSpPr/>
          <p:nvPr/>
        </p:nvCxnSpPr>
        <p:spPr>
          <a:xfrm>
            <a:off x="713250" y="1680246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2" name="Google Shape;362;p41"/>
          <p:cNvCxnSpPr/>
          <p:nvPr/>
        </p:nvCxnSpPr>
        <p:spPr>
          <a:xfrm>
            <a:off x="713250" y="2653404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3" name="Google Shape;363;p41"/>
          <p:cNvSpPr txBox="1"/>
          <p:nvPr>
            <p:ph type="title"/>
          </p:nvPr>
        </p:nvSpPr>
        <p:spPr>
          <a:xfrm>
            <a:off x="706450" y="268650"/>
            <a:ext cx="61968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KEY INSIGHTS </a:t>
            </a:r>
            <a:endParaRPr sz="3000"/>
          </a:p>
        </p:txBody>
      </p:sp>
      <p:sp>
        <p:nvSpPr>
          <p:cNvPr id="364" name="Google Shape;364;p41"/>
          <p:cNvSpPr txBox="1"/>
          <p:nvPr>
            <p:ph type="title"/>
          </p:nvPr>
        </p:nvSpPr>
        <p:spPr>
          <a:xfrm>
            <a:off x="780600" y="3525850"/>
            <a:ext cx="507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Neither</a:t>
            </a:r>
            <a:endParaRPr b="1" sz="1800"/>
          </a:p>
        </p:txBody>
      </p:sp>
      <p:cxnSp>
        <p:nvCxnSpPr>
          <p:cNvPr id="365" name="Google Shape;365;p41"/>
          <p:cNvCxnSpPr/>
          <p:nvPr/>
        </p:nvCxnSpPr>
        <p:spPr>
          <a:xfrm>
            <a:off x="789450" y="3644004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6" name="Google Shape;366;p41"/>
          <p:cNvSpPr txBox="1"/>
          <p:nvPr>
            <p:ph idx="3" type="subTitle"/>
          </p:nvPr>
        </p:nvSpPr>
        <p:spPr>
          <a:xfrm>
            <a:off x="711700" y="2025700"/>
            <a:ext cx="633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other countries, both economic and cultural concerns contribute to the vote share for right-wing populist parties.</a:t>
            </a:r>
            <a:endParaRPr/>
          </a:p>
        </p:txBody>
      </p:sp>
      <p:sp>
        <p:nvSpPr>
          <p:cNvPr id="367" name="Google Shape;367;p41"/>
          <p:cNvSpPr txBox="1"/>
          <p:nvPr>
            <p:ph type="title"/>
          </p:nvPr>
        </p:nvSpPr>
        <p:spPr>
          <a:xfrm>
            <a:off x="933000" y="5583250"/>
            <a:ext cx="507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Rural Resentment</a:t>
            </a:r>
            <a:endParaRPr sz="1800"/>
          </a:p>
        </p:txBody>
      </p:sp>
      <p:sp>
        <p:nvSpPr>
          <p:cNvPr id="368" name="Google Shape;368;p41"/>
          <p:cNvSpPr/>
          <p:nvPr/>
        </p:nvSpPr>
        <p:spPr>
          <a:xfrm>
            <a:off x="7074775" y="-16700"/>
            <a:ext cx="208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2"/>
          <p:cNvSpPr/>
          <p:nvPr/>
        </p:nvSpPr>
        <p:spPr>
          <a:xfrm>
            <a:off x="713225" y="840075"/>
            <a:ext cx="7717500" cy="3763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42"/>
          <p:cNvSpPr txBox="1"/>
          <p:nvPr>
            <p:ph type="title"/>
          </p:nvPr>
        </p:nvSpPr>
        <p:spPr>
          <a:xfrm>
            <a:off x="1077925" y="1072375"/>
            <a:ext cx="7006500" cy="7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REPLICATION</a:t>
            </a:r>
            <a:endParaRPr/>
          </a:p>
        </p:txBody>
      </p:sp>
      <p:sp>
        <p:nvSpPr>
          <p:cNvPr id="375" name="Google Shape;375;p42"/>
          <p:cNvSpPr txBox="1"/>
          <p:nvPr>
            <p:ph idx="2" type="title"/>
          </p:nvPr>
        </p:nvSpPr>
        <p:spPr>
          <a:xfrm>
            <a:off x="1077925" y="3458600"/>
            <a:ext cx="60138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Investigating Interaction Effects</a:t>
            </a:r>
            <a:endParaRPr sz="3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3"/>
          <p:cNvSpPr txBox="1"/>
          <p:nvPr>
            <p:ph type="title"/>
          </p:nvPr>
        </p:nvSpPr>
        <p:spPr>
          <a:xfrm>
            <a:off x="720000" y="539500"/>
            <a:ext cx="8268000" cy="8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THE RATIONALE </a:t>
            </a:r>
            <a:r>
              <a:rPr b="1" lang="en" sz="2400"/>
              <a:t>BEHIND</a:t>
            </a:r>
            <a:r>
              <a:rPr b="1" lang="en" sz="2400"/>
              <a:t> INVESTIGATING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 </a:t>
            </a:r>
            <a:r>
              <a:rPr b="1" lang="en" sz="2400"/>
              <a:t>INTERACTION</a:t>
            </a:r>
            <a:r>
              <a:rPr b="1" lang="en" sz="2400"/>
              <a:t> EFFECTS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43"/>
          <p:cNvSpPr txBox="1"/>
          <p:nvPr>
            <p:ph idx="1" type="subTitle"/>
          </p:nvPr>
        </p:nvSpPr>
        <p:spPr>
          <a:xfrm>
            <a:off x="1240136" y="1879763"/>
            <a:ext cx="6962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 can </a:t>
            </a:r>
            <a:r>
              <a:rPr lang="en" sz="1400">
                <a:solidFill>
                  <a:srgbClr val="252525"/>
                </a:solidFill>
                <a:latin typeface="Roboto"/>
                <a:ea typeface="Roboto"/>
                <a:cs typeface="Roboto"/>
                <a:sym typeface="Roboto"/>
              </a:rPr>
              <a:t>understand whether the relationship between two variables changes based on their combined influence.</a:t>
            </a:r>
            <a:endParaRPr sz="1400"/>
          </a:p>
        </p:txBody>
      </p:sp>
      <p:sp>
        <p:nvSpPr>
          <p:cNvPr id="382" name="Google Shape;382;p43"/>
          <p:cNvSpPr/>
          <p:nvPr/>
        </p:nvSpPr>
        <p:spPr>
          <a:xfrm>
            <a:off x="8430775" y="-125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43"/>
          <p:cNvSpPr txBox="1"/>
          <p:nvPr>
            <p:ph idx="1" type="subTitle"/>
          </p:nvPr>
        </p:nvSpPr>
        <p:spPr>
          <a:xfrm>
            <a:off x="1296598" y="2565563"/>
            <a:ext cx="6962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 focused on the interaction between “economic insecurity” and “cultural concern” in shaping voting behavior.</a:t>
            </a:r>
            <a:endParaRPr sz="1400"/>
          </a:p>
        </p:txBody>
      </p:sp>
      <p:sp>
        <p:nvSpPr>
          <p:cNvPr id="384" name="Google Shape;384;p43"/>
          <p:cNvSpPr txBox="1"/>
          <p:nvPr>
            <p:ph idx="1" type="subTitle"/>
          </p:nvPr>
        </p:nvSpPr>
        <p:spPr>
          <a:xfrm>
            <a:off x="1296598" y="3327563"/>
            <a:ext cx="69624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Interaction effects can reveal nuances that individual main effects might miss, providing a richer understanding of the data.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85" name="Google Shape;385;p43"/>
          <p:cNvSpPr/>
          <p:nvPr/>
        </p:nvSpPr>
        <p:spPr>
          <a:xfrm>
            <a:off x="768896" y="2029100"/>
            <a:ext cx="243000" cy="24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3"/>
          <p:cNvSpPr/>
          <p:nvPr/>
        </p:nvSpPr>
        <p:spPr>
          <a:xfrm>
            <a:off x="768896" y="2714900"/>
            <a:ext cx="243000" cy="24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43"/>
          <p:cNvSpPr/>
          <p:nvPr/>
        </p:nvSpPr>
        <p:spPr>
          <a:xfrm>
            <a:off x="768896" y="3476900"/>
            <a:ext cx="243000" cy="24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4"/>
          <p:cNvSpPr txBox="1"/>
          <p:nvPr>
            <p:ph type="title"/>
          </p:nvPr>
        </p:nvSpPr>
        <p:spPr>
          <a:xfrm>
            <a:off x="982250" y="420050"/>
            <a:ext cx="680400" cy="10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</a:t>
            </a:r>
            <a:endParaRPr b="1"/>
          </a:p>
        </p:txBody>
      </p:sp>
      <p:pic>
        <p:nvPicPr>
          <p:cNvPr id="393" name="Google Shape;39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650" y="883225"/>
            <a:ext cx="7043920" cy="337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5"/>
          <p:cNvSpPr txBox="1"/>
          <p:nvPr>
            <p:ph idx="1" type="subTitle"/>
          </p:nvPr>
        </p:nvSpPr>
        <p:spPr>
          <a:xfrm>
            <a:off x="680450" y="543000"/>
            <a:ext cx="7372500" cy="40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Interaction Term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created an “interaction term” by multiplying the values of economic insecurity and cultural concern. This term captures the joint effect of both factors.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Linear Regression Model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build a model that predicts voting choices based on economic insecurity, cultural concern, and their interaction.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model estimates how changes in these factors impact the predicted vote.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Model Summary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summarised the model using the summary() function.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It shows coefficients (effects) for each factor and the interaction term.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checked if the interaction term is statistically significant (low p-value).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Predicted Vote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calculated the predicted vote using the model.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This tells us what voting choice the model expects based on the input factors.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Scatter Plot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created  a scatter plot to visualise the relationship.</a:t>
            </a:r>
            <a:endParaRPr sz="1300"/>
          </a:p>
        </p:txBody>
      </p:sp>
      <p:sp>
        <p:nvSpPr>
          <p:cNvPr id="399" name="Google Shape;399;p45"/>
          <p:cNvSpPr txBox="1"/>
          <p:nvPr>
            <p:ph type="title"/>
          </p:nvPr>
        </p:nvSpPr>
        <p:spPr>
          <a:xfrm>
            <a:off x="680450" y="170400"/>
            <a:ext cx="61968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OUR ANALYSIS</a:t>
            </a:r>
            <a:endParaRPr sz="2400"/>
          </a:p>
        </p:txBody>
      </p:sp>
      <p:sp>
        <p:nvSpPr>
          <p:cNvPr id="400" name="Google Shape;400;p45"/>
          <p:cNvSpPr/>
          <p:nvPr/>
        </p:nvSpPr>
        <p:spPr>
          <a:xfrm>
            <a:off x="8052950" y="-16700"/>
            <a:ext cx="11046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6"/>
          <p:cNvSpPr txBox="1"/>
          <p:nvPr>
            <p:ph type="title"/>
          </p:nvPr>
        </p:nvSpPr>
        <p:spPr>
          <a:xfrm>
            <a:off x="829850" y="654625"/>
            <a:ext cx="2213100" cy="57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RESULTS</a:t>
            </a:r>
            <a:endParaRPr b="1"/>
          </a:p>
        </p:txBody>
      </p:sp>
      <p:pic>
        <p:nvPicPr>
          <p:cNvPr id="406" name="Google Shape;40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726" y="1005250"/>
            <a:ext cx="5724950" cy="349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7"/>
          <p:cNvSpPr txBox="1"/>
          <p:nvPr>
            <p:ph type="title"/>
          </p:nvPr>
        </p:nvSpPr>
        <p:spPr>
          <a:xfrm>
            <a:off x="720000" y="539500"/>
            <a:ext cx="8268000" cy="8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RESULTS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47"/>
          <p:cNvSpPr txBox="1"/>
          <p:nvPr>
            <p:ph idx="1" type="subTitle"/>
          </p:nvPr>
        </p:nvSpPr>
        <p:spPr>
          <a:xfrm>
            <a:off x="1163950" y="987125"/>
            <a:ext cx="7266900" cy="3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Coefficients: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Intercept (Constant):</a:t>
            </a:r>
            <a:r>
              <a:rPr lang="en" sz="1300"/>
              <a:t> The estimated intercept (constant) is approximately 0.0858. This represents the predicted voting choice when both economicisequrity and culturalconcern are zero.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Economic Insecurity (economicisequrity):</a:t>
            </a:r>
            <a:r>
              <a:rPr lang="en" sz="1300"/>
              <a:t> For each unit increase in economic insecurity, the predicted voting choice increases by approximately 0.0808 (holding other variables constant).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Cultural Concern (culturalconcern): </a:t>
            </a:r>
            <a:r>
              <a:rPr lang="en" sz="1300"/>
              <a:t>For each unit increase in cultural concern, the predicted voting choice increases by approximately 0.1469 (holding other variables constant).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Interaction Term: </a:t>
            </a:r>
            <a:r>
              <a:rPr lang="en" sz="1300"/>
              <a:t>The interaction term (interaction) does not appear to be statistically significant. Its coefficient is approximately 0.0019, and the p-value is 0.795 (greater than the common significance level of 0.05).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13" name="Google Shape;413;p47"/>
          <p:cNvSpPr/>
          <p:nvPr/>
        </p:nvSpPr>
        <p:spPr>
          <a:xfrm>
            <a:off x="8430775" y="-125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47"/>
          <p:cNvSpPr/>
          <p:nvPr/>
        </p:nvSpPr>
        <p:spPr>
          <a:xfrm>
            <a:off x="833249" y="1591400"/>
            <a:ext cx="114300" cy="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47"/>
          <p:cNvSpPr/>
          <p:nvPr/>
        </p:nvSpPr>
        <p:spPr>
          <a:xfrm>
            <a:off x="833249" y="2353400"/>
            <a:ext cx="114300" cy="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47"/>
          <p:cNvSpPr/>
          <p:nvPr/>
        </p:nvSpPr>
        <p:spPr>
          <a:xfrm>
            <a:off x="833249" y="3115400"/>
            <a:ext cx="114300" cy="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47"/>
          <p:cNvSpPr/>
          <p:nvPr/>
        </p:nvSpPr>
        <p:spPr>
          <a:xfrm>
            <a:off x="833249" y="3725000"/>
            <a:ext cx="114300" cy="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8"/>
          <p:cNvSpPr txBox="1"/>
          <p:nvPr>
            <p:ph type="title"/>
          </p:nvPr>
        </p:nvSpPr>
        <p:spPr>
          <a:xfrm>
            <a:off x="720000" y="539500"/>
            <a:ext cx="8268000" cy="88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RESULTS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48"/>
          <p:cNvSpPr txBox="1"/>
          <p:nvPr>
            <p:ph idx="1" type="subTitle"/>
          </p:nvPr>
        </p:nvSpPr>
        <p:spPr>
          <a:xfrm>
            <a:off x="1163950" y="987125"/>
            <a:ext cx="7266900" cy="353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Residuals: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residuals represent the differences between the actual observed values and the predicted values. They have a range from approximately -0.3154 to 0.9142.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median residual is -0.0858, indicating that, on average, the model tends to slightly overestimate the voting choice.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Model Fit: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multiple R-squared value is 0.0526, which means that approximately 5.26% of the variability in the voting choice can be explained by the model.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adjusted R-squared value is similar, indicating that the model’s explanatory power is limited.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F-statistic tests the overall significance of the model, and the extremely low p-value (&lt; 2.2e-16) suggests that the model is statistically significant.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424" name="Google Shape;424;p48"/>
          <p:cNvSpPr/>
          <p:nvPr/>
        </p:nvSpPr>
        <p:spPr>
          <a:xfrm>
            <a:off x="8430775" y="-125"/>
            <a:ext cx="713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8"/>
          <p:cNvSpPr/>
          <p:nvPr/>
        </p:nvSpPr>
        <p:spPr>
          <a:xfrm>
            <a:off x="833249" y="1210400"/>
            <a:ext cx="114300" cy="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8"/>
          <p:cNvSpPr/>
          <p:nvPr/>
        </p:nvSpPr>
        <p:spPr>
          <a:xfrm>
            <a:off x="833249" y="2582000"/>
            <a:ext cx="114300" cy="7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9"/>
          <p:cNvSpPr txBox="1"/>
          <p:nvPr>
            <p:ph type="title"/>
          </p:nvPr>
        </p:nvSpPr>
        <p:spPr>
          <a:xfrm>
            <a:off x="5787150" y="534750"/>
            <a:ext cx="3356700" cy="9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I</a:t>
            </a:r>
            <a:r>
              <a:rPr b="1" lang="en" sz="2400"/>
              <a:t>nteraction</a:t>
            </a:r>
            <a:r>
              <a:rPr b="1" lang="en" sz="2400"/>
              <a:t> Effects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49"/>
          <p:cNvSpPr txBox="1"/>
          <p:nvPr>
            <p:ph idx="1" type="subTitle"/>
          </p:nvPr>
        </p:nvSpPr>
        <p:spPr>
          <a:xfrm>
            <a:off x="5787150" y="1119050"/>
            <a:ext cx="2946900" cy="381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/>
              <a:t>BACKGROUND</a:t>
            </a:r>
            <a:endParaRPr b="1" sz="13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We studied how “economic	 insecurity” and “cultural concern” influence voting behavior.</a:t>
            </a:r>
            <a:endParaRPr sz="13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We created a model to predict voting choices based on these	 factors.</a:t>
            </a:r>
            <a:endParaRPr sz="13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/>
              <a:t>FINDINGS</a:t>
            </a:r>
            <a:endParaRPr b="1" sz="13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/>
              <a:t>Economic Insecurity: </a:t>
            </a:r>
            <a:r>
              <a:rPr lang="en" sz="1300"/>
              <a:t>When	 economic insecurity increases,	 people tend to vote differently.</a:t>
            </a:r>
            <a:endParaRPr sz="13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/>
              <a:t>Cultural Concern: </a:t>
            </a:r>
            <a:r>
              <a:rPr lang="en" sz="1300"/>
              <a:t>People’s cultural concerns also impact their voting choices.</a:t>
            </a:r>
            <a:endParaRPr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3" name="Google Shape;433;p49"/>
          <p:cNvCxnSpPr/>
          <p:nvPr/>
        </p:nvCxnSpPr>
        <p:spPr>
          <a:xfrm>
            <a:off x="5787150" y="477325"/>
            <a:ext cx="0" cy="4074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4" name="Google Shape;434;p49"/>
          <p:cNvSpPr/>
          <p:nvPr/>
        </p:nvSpPr>
        <p:spPr>
          <a:xfrm flipH="1">
            <a:off x="713350" y="534750"/>
            <a:ext cx="4819800" cy="38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5" name="Google Shape;435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7698" y="738050"/>
            <a:ext cx="4401675" cy="355255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/>
          <p:nvPr/>
        </p:nvSpPr>
        <p:spPr>
          <a:xfrm>
            <a:off x="713225" y="840075"/>
            <a:ext cx="7717500" cy="3763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2"/>
          <p:cNvSpPr txBox="1"/>
          <p:nvPr>
            <p:ph type="title"/>
          </p:nvPr>
        </p:nvSpPr>
        <p:spPr>
          <a:xfrm>
            <a:off x="772775" y="1568900"/>
            <a:ext cx="7598400" cy="7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/>
              <a:t>The Cultural Origins of Populism</a:t>
            </a:r>
            <a:endParaRPr b="1"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2"/>
          <p:cNvSpPr txBox="1"/>
          <p:nvPr/>
        </p:nvSpPr>
        <p:spPr>
          <a:xfrm>
            <a:off x="772775" y="1168975"/>
            <a:ext cx="2364000" cy="2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PAPER</a:t>
            </a:r>
            <a:r>
              <a:rPr lang="en" sz="12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:</a:t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42" name="Google Shape;242;p32"/>
          <p:cNvSpPr txBox="1"/>
          <p:nvPr/>
        </p:nvSpPr>
        <p:spPr>
          <a:xfrm>
            <a:off x="961150" y="2597725"/>
            <a:ext cx="6831900" cy="12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Authors: Margalit, Y., Raviv, S., &amp; Solodoch, O. 2022</a:t>
            </a:r>
            <a:endParaRPr sz="21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Source: Social Science Research Network. https://doi.org/10.2139/ssrn.4001543</a:t>
            </a:r>
            <a:endParaRPr sz="21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0"/>
          <p:cNvSpPr txBox="1"/>
          <p:nvPr>
            <p:ph type="title"/>
          </p:nvPr>
        </p:nvSpPr>
        <p:spPr>
          <a:xfrm>
            <a:off x="5787150" y="534750"/>
            <a:ext cx="2946900" cy="9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I</a:t>
            </a:r>
            <a:r>
              <a:rPr b="1" lang="en" sz="2400"/>
              <a:t>nteraction Effects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50"/>
          <p:cNvSpPr txBox="1"/>
          <p:nvPr>
            <p:ph idx="1" type="subTitle"/>
          </p:nvPr>
        </p:nvSpPr>
        <p:spPr>
          <a:xfrm>
            <a:off x="5787150" y="155875"/>
            <a:ext cx="2946900" cy="43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3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We explored whether the	 combination of economic insecurity and cultural concern has a unique effect.</a:t>
            </a:r>
            <a:endParaRPr sz="13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Surprisingly, the interaction term	 didn’t significantly affect voting	 behavior.</a:t>
            </a:r>
            <a:endParaRPr sz="1300"/>
          </a:p>
          <a:p>
            <a:pPr indent="0" lvl="0" marL="0" rtl="0" algn="just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300"/>
              <a:t>Model Strength:</a:t>
            </a:r>
            <a:endParaRPr b="1"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Our model explains about 5% of the variability in voting choices.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While statistically significant, other factors may play a role too.</a:t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Further investigation or additional variables might improve the model’s explanatory power.</a:t>
            </a:r>
            <a:endParaRPr sz="1300"/>
          </a:p>
        </p:txBody>
      </p:sp>
      <p:cxnSp>
        <p:nvCxnSpPr>
          <p:cNvPr id="442" name="Google Shape;442;p50"/>
          <p:cNvCxnSpPr/>
          <p:nvPr/>
        </p:nvCxnSpPr>
        <p:spPr>
          <a:xfrm>
            <a:off x="5787150" y="477325"/>
            <a:ext cx="0" cy="4074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3" name="Google Shape;443;p50"/>
          <p:cNvSpPr/>
          <p:nvPr/>
        </p:nvSpPr>
        <p:spPr>
          <a:xfrm flipH="1">
            <a:off x="713350" y="534750"/>
            <a:ext cx="4819800" cy="38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4" name="Google Shape;44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7698" y="738050"/>
            <a:ext cx="4401675" cy="3552550"/>
          </a:xfrm>
          <a:prstGeom prst="rect">
            <a:avLst/>
          </a:prstGeom>
          <a:solidFill>
            <a:schemeClr val="dk2"/>
          </a:solidFill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1"/>
          <p:cNvSpPr txBox="1"/>
          <p:nvPr>
            <p:ph type="title"/>
          </p:nvPr>
        </p:nvSpPr>
        <p:spPr>
          <a:xfrm>
            <a:off x="883225" y="1312500"/>
            <a:ext cx="7871100" cy="25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Overall, while individual factors matter (economic insecurity and cultural concern), their combined effect does not substantially alter voting behavior in this context.</a:t>
            </a:r>
            <a:endParaRPr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/>
          </a:p>
        </p:txBody>
      </p:sp>
      <p:sp>
        <p:nvSpPr>
          <p:cNvPr id="450" name="Google Shape;450;p51"/>
          <p:cNvSpPr txBox="1"/>
          <p:nvPr/>
        </p:nvSpPr>
        <p:spPr>
          <a:xfrm>
            <a:off x="713225" y="227525"/>
            <a:ext cx="16515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1004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51" name="Google Shape;451;p51"/>
          <p:cNvSpPr txBox="1"/>
          <p:nvPr/>
        </p:nvSpPr>
        <p:spPr>
          <a:xfrm>
            <a:off x="6779275" y="227525"/>
            <a:ext cx="16515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81004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52" name="Google Shape;452;p51"/>
          <p:cNvSpPr/>
          <p:nvPr/>
        </p:nvSpPr>
        <p:spPr>
          <a:xfrm>
            <a:off x="0" y="3844500"/>
            <a:ext cx="9144000" cy="1299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2"/>
          <p:cNvSpPr txBox="1"/>
          <p:nvPr>
            <p:ph type="title"/>
          </p:nvPr>
        </p:nvSpPr>
        <p:spPr>
          <a:xfrm>
            <a:off x="713263" y="1606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58" name="Google Shape;458;p52"/>
          <p:cNvSpPr/>
          <p:nvPr/>
        </p:nvSpPr>
        <p:spPr>
          <a:xfrm rot="-5400000">
            <a:off x="6400900" y="2413900"/>
            <a:ext cx="2314200" cy="317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59" name="Google Shape;459;p52"/>
          <p:cNvCxnSpPr/>
          <p:nvPr/>
        </p:nvCxnSpPr>
        <p:spPr>
          <a:xfrm>
            <a:off x="5971875" y="548375"/>
            <a:ext cx="0" cy="4589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60" name="Google Shape;460;p52"/>
          <p:cNvGrpSpPr/>
          <p:nvPr/>
        </p:nvGrpSpPr>
        <p:grpSpPr>
          <a:xfrm rot="10800000">
            <a:off x="6063670" y="539512"/>
            <a:ext cx="2988680" cy="1640333"/>
            <a:chOff x="6146925" y="3426425"/>
            <a:chExt cx="1789200" cy="982000"/>
          </a:xfrm>
        </p:grpSpPr>
        <p:cxnSp>
          <p:nvCxnSpPr>
            <p:cNvPr id="461" name="Google Shape;461;p52"/>
            <p:cNvCxnSpPr/>
            <p:nvPr/>
          </p:nvCxnSpPr>
          <p:spPr>
            <a:xfrm rot="10800000">
              <a:off x="7060900" y="3426425"/>
              <a:ext cx="0" cy="972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2" name="Google Shape;462;p52"/>
            <p:cNvCxnSpPr/>
            <p:nvPr/>
          </p:nvCxnSpPr>
          <p:spPr>
            <a:xfrm>
              <a:off x="6146925" y="4408425"/>
              <a:ext cx="17892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3" name="Google Shape;463;p52"/>
            <p:cNvCxnSpPr/>
            <p:nvPr/>
          </p:nvCxnSpPr>
          <p:spPr>
            <a:xfrm flipH="1" rot="10800000">
              <a:off x="7060900" y="3844625"/>
              <a:ext cx="826500" cy="554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4" name="Google Shape;464;p52"/>
            <p:cNvCxnSpPr/>
            <p:nvPr/>
          </p:nvCxnSpPr>
          <p:spPr>
            <a:xfrm flipH="1" rot="10800000">
              <a:off x="7060900" y="3533225"/>
              <a:ext cx="427800" cy="865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5" name="Google Shape;465;p52"/>
            <p:cNvCxnSpPr/>
            <p:nvPr/>
          </p:nvCxnSpPr>
          <p:spPr>
            <a:xfrm rot="10800000">
              <a:off x="6234400" y="3849275"/>
              <a:ext cx="826500" cy="554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6" name="Google Shape;466;p52"/>
            <p:cNvCxnSpPr/>
            <p:nvPr/>
          </p:nvCxnSpPr>
          <p:spPr>
            <a:xfrm rot="10800000">
              <a:off x="6633100" y="3537875"/>
              <a:ext cx="427800" cy="865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467" name="Google Shape;467;p52"/>
          <p:cNvCxnSpPr/>
          <p:nvPr/>
        </p:nvCxnSpPr>
        <p:spPr>
          <a:xfrm>
            <a:off x="5981625" y="2841763"/>
            <a:ext cx="3169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/>
          <p:nvPr>
            <p:ph type="title"/>
          </p:nvPr>
        </p:nvSpPr>
        <p:spPr>
          <a:xfrm>
            <a:off x="720000" y="539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900"/>
              <a:t>WHAT IS THE PAPER ABOUT?</a:t>
            </a:r>
            <a:endParaRPr b="1" sz="3900"/>
          </a:p>
        </p:txBody>
      </p:sp>
      <p:sp>
        <p:nvSpPr>
          <p:cNvPr id="248" name="Google Shape;248;p33"/>
          <p:cNvSpPr txBox="1"/>
          <p:nvPr/>
        </p:nvSpPr>
        <p:spPr>
          <a:xfrm>
            <a:off x="1227750" y="1639675"/>
            <a:ext cx="66885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The paper explores why populism emerges.</a:t>
            </a:r>
            <a:endParaRPr sz="21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Specifically, it looks at how cultural factors influence people’s voting behavior</a:t>
            </a:r>
            <a:endParaRPr sz="21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cxnSp>
        <p:nvCxnSpPr>
          <p:cNvPr id="249" name="Google Shape;249;p33"/>
          <p:cNvCxnSpPr/>
          <p:nvPr/>
        </p:nvCxnSpPr>
        <p:spPr>
          <a:xfrm>
            <a:off x="1100238" y="1657213"/>
            <a:ext cx="16800" cy="1009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0" name="Google Shape;250;p33"/>
          <p:cNvSpPr txBox="1"/>
          <p:nvPr/>
        </p:nvSpPr>
        <p:spPr>
          <a:xfrm>
            <a:off x="1227750" y="3087475"/>
            <a:ext cx="7370700" cy="11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Where?</a:t>
            </a:r>
            <a:endParaRPr sz="21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Switzerland, Germany, Denmark, France, United Kingdom, Hungary, Italy, Netherlands, Poland, and Sweden</a:t>
            </a:r>
            <a:endParaRPr sz="21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cxnSp>
        <p:nvCxnSpPr>
          <p:cNvPr id="251" name="Google Shape;251;p33"/>
          <p:cNvCxnSpPr/>
          <p:nvPr/>
        </p:nvCxnSpPr>
        <p:spPr>
          <a:xfrm>
            <a:off x="1100238" y="3181213"/>
            <a:ext cx="16800" cy="1009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oogle Shape;256;p34"/>
          <p:cNvGrpSpPr/>
          <p:nvPr/>
        </p:nvGrpSpPr>
        <p:grpSpPr>
          <a:xfrm>
            <a:off x="329173" y="2087779"/>
            <a:ext cx="1524129" cy="2357349"/>
            <a:chOff x="5186401" y="494525"/>
            <a:chExt cx="1834973" cy="3724678"/>
          </a:xfrm>
        </p:grpSpPr>
        <p:sp>
          <p:nvSpPr>
            <p:cNvPr id="257" name="Google Shape;257;p34"/>
            <p:cNvSpPr/>
            <p:nvPr/>
          </p:nvSpPr>
          <p:spPr>
            <a:xfrm>
              <a:off x="5186401" y="494525"/>
              <a:ext cx="1834973" cy="3724678"/>
            </a:xfrm>
            <a:custGeom>
              <a:rect b="b" l="l" r="r" t="t"/>
              <a:pathLst>
                <a:path extrusionOk="0" h="189190" w="93205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>
              <a:off x="5890455" y="3969678"/>
              <a:ext cx="458108" cy="154724"/>
            </a:xfrm>
            <a:custGeom>
              <a:rect b="b" l="l" r="r" t="t"/>
              <a:pathLst>
                <a:path extrusionOk="0" h="7859" w="23269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9" name="Google Shape;259;p34"/>
          <p:cNvSpPr txBox="1"/>
          <p:nvPr>
            <p:ph type="title"/>
          </p:nvPr>
        </p:nvSpPr>
        <p:spPr>
          <a:xfrm>
            <a:off x="643800" y="53948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Hypotheses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4"/>
          <p:cNvSpPr txBox="1"/>
          <p:nvPr/>
        </p:nvSpPr>
        <p:spPr>
          <a:xfrm>
            <a:off x="2099050" y="2036913"/>
            <a:ext cx="704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Ethno-Cultural Change: </a:t>
            </a:r>
            <a:r>
              <a:rPr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Concerns about ethno-cultural change induced by immigration play a central role in understanding the populist vote.</a:t>
            </a:r>
            <a:endParaRPr sz="15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61" name="Google Shape;261;p34"/>
          <p:cNvSpPr txBox="1"/>
          <p:nvPr/>
        </p:nvSpPr>
        <p:spPr>
          <a:xfrm>
            <a:off x="2099050" y="2667775"/>
            <a:ext cx="6759300" cy="7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Rural Resentment</a:t>
            </a:r>
            <a:r>
              <a:rPr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: Rural resentment contributes to populist voting behavior, although to a </a:t>
            </a:r>
            <a:r>
              <a:rPr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lesser </a:t>
            </a:r>
            <a:r>
              <a:rPr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extent.</a:t>
            </a:r>
            <a:endParaRPr sz="15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62" name="Google Shape;262;p34"/>
          <p:cNvSpPr txBox="1"/>
          <p:nvPr/>
        </p:nvSpPr>
        <p:spPr>
          <a:xfrm>
            <a:off x="2099050" y="3305725"/>
            <a:ext cx="67593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Status Anxiety: </a:t>
            </a:r>
            <a:r>
              <a:rPr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Feelings of status anxiety also influence populist choices.</a:t>
            </a:r>
            <a:endParaRPr sz="15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63" name="Google Shape;263;p34"/>
          <p:cNvSpPr txBox="1"/>
          <p:nvPr/>
        </p:nvSpPr>
        <p:spPr>
          <a:xfrm>
            <a:off x="1214000" y="2090202"/>
            <a:ext cx="6390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01</a:t>
            </a:r>
            <a:endParaRPr b="1" sz="17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264" name="Google Shape;264;p34"/>
          <p:cNvSpPr txBox="1"/>
          <p:nvPr/>
        </p:nvSpPr>
        <p:spPr>
          <a:xfrm>
            <a:off x="1284150" y="2724025"/>
            <a:ext cx="6390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02</a:t>
            </a:r>
            <a:endParaRPr b="1" sz="17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sp>
        <p:nvSpPr>
          <p:cNvPr id="265" name="Google Shape;265;p34"/>
          <p:cNvSpPr txBox="1"/>
          <p:nvPr/>
        </p:nvSpPr>
        <p:spPr>
          <a:xfrm>
            <a:off x="1324240" y="3236388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03</a:t>
            </a:r>
            <a:endParaRPr b="1" sz="17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cxnSp>
        <p:nvCxnSpPr>
          <p:cNvPr id="266" name="Google Shape;266;p34"/>
          <p:cNvCxnSpPr/>
          <p:nvPr/>
        </p:nvCxnSpPr>
        <p:spPr>
          <a:xfrm flipH="1">
            <a:off x="329000" y="2340702"/>
            <a:ext cx="885000" cy="280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267" name="Google Shape;267;p34"/>
          <p:cNvCxnSpPr/>
          <p:nvPr/>
        </p:nvCxnSpPr>
        <p:spPr>
          <a:xfrm flipH="1">
            <a:off x="328940" y="3035788"/>
            <a:ext cx="955200" cy="222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268" name="Google Shape;268;p34"/>
          <p:cNvSpPr txBox="1"/>
          <p:nvPr/>
        </p:nvSpPr>
        <p:spPr>
          <a:xfrm>
            <a:off x="588600" y="1112200"/>
            <a:ext cx="84240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The authors propose several hypotheses related to the cultural origins of populism:</a:t>
            </a:r>
            <a:endParaRPr sz="17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cxnSp>
        <p:nvCxnSpPr>
          <p:cNvPr id="269" name="Google Shape;269;p34"/>
          <p:cNvCxnSpPr/>
          <p:nvPr/>
        </p:nvCxnSpPr>
        <p:spPr>
          <a:xfrm flipH="1">
            <a:off x="328940" y="3476975"/>
            <a:ext cx="955200" cy="222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270" name="Google Shape;270;p34"/>
          <p:cNvSpPr txBox="1"/>
          <p:nvPr/>
        </p:nvSpPr>
        <p:spPr>
          <a:xfrm>
            <a:off x="2099050" y="3785950"/>
            <a:ext cx="6759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Other Storylines: </a:t>
            </a:r>
            <a:r>
              <a:rPr lang="en" sz="15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Explanations centered on communal disintegration or an intergenerational values divide are pertinent in specific cases.</a:t>
            </a:r>
            <a:endParaRPr sz="15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271" name="Google Shape;271;p34"/>
          <p:cNvSpPr txBox="1"/>
          <p:nvPr/>
        </p:nvSpPr>
        <p:spPr>
          <a:xfrm>
            <a:off x="1324240" y="3748775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Marcellus"/>
                <a:ea typeface="Marcellus"/>
                <a:cs typeface="Marcellus"/>
                <a:sym typeface="Marcellus"/>
              </a:rPr>
              <a:t>04</a:t>
            </a:r>
            <a:endParaRPr b="1" sz="1700">
              <a:solidFill>
                <a:schemeClr val="dk1"/>
              </a:solidFill>
              <a:latin typeface="Marcellus"/>
              <a:ea typeface="Marcellus"/>
              <a:cs typeface="Marcellus"/>
              <a:sym typeface="Marcellus"/>
            </a:endParaRPr>
          </a:p>
        </p:txBody>
      </p:sp>
      <p:cxnSp>
        <p:nvCxnSpPr>
          <p:cNvPr id="272" name="Google Shape;272;p34"/>
          <p:cNvCxnSpPr/>
          <p:nvPr/>
        </p:nvCxnSpPr>
        <p:spPr>
          <a:xfrm flipH="1">
            <a:off x="328940" y="3934175"/>
            <a:ext cx="955200" cy="222300"/>
          </a:xfrm>
          <a:prstGeom prst="bentConnector3">
            <a:avLst>
              <a:gd fmla="val 52849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5"/>
          <p:cNvSpPr txBox="1"/>
          <p:nvPr>
            <p:ph type="title"/>
          </p:nvPr>
        </p:nvSpPr>
        <p:spPr>
          <a:xfrm>
            <a:off x="714925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Research Questions</a:t>
            </a:r>
            <a:endParaRPr b="1"/>
          </a:p>
        </p:txBody>
      </p:sp>
      <p:sp>
        <p:nvSpPr>
          <p:cNvPr id="278" name="Google Shape;278;p35"/>
          <p:cNvSpPr txBox="1"/>
          <p:nvPr>
            <p:ph idx="1" type="subTitle"/>
          </p:nvPr>
        </p:nvSpPr>
        <p:spPr>
          <a:xfrm>
            <a:off x="4337375" y="1500375"/>
            <a:ext cx="3793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How sizable is the group to which each storyline pertains?</a:t>
            </a:r>
            <a:endParaRPr sz="1400"/>
          </a:p>
        </p:txBody>
      </p:sp>
      <p:sp>
        <p:nvSpPr>
          <p:cNvPr id="279" name="Google Shape;279;p35"/>
          <p:cNvSpPr txBox="1"/>
          <p:nvPr>
            <p:ph idx="2" type="subTitle"/>
          </p:nvPr>
        </p:nvSpPr>
        <p:spPr>
          <a:xfrm>
            <a:off x="4337375" y="2488525"/>
            <a:ext cx="37935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How well does the grievance associated with each storyline distinguish right-wing populist voters from voters of other parties?</a:t>
            </a:r>
            <a:endParaRPr sz="1400"/>
          </a:p>
        </p:txBody>
      </p:sp>
      <p:sp>
        <p:nvSpPr>
          <p:cNvPr id="280" name="Google Shape;280;p35"/>
          <p:cNvSpPr txBox="1"/>
          <p:nvPr>
            <p:ph idx="3" type="subTitle"/>
          </p:nvPr>
        </p:nvSpPr>
        <p:spPr>
          <a:xfrm>
            <a:off x="4337375" y="3813225"/>
            <a:ext cx="3793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</a:t>
            </a:r>
            <a:r>
              <a:rPr lang="en" sz="1400"/>
              <a:t>hat extent are the findings consistent across different countries?</a:t>
            </a:r>
            <a:endParaRPr sz="1400"/>
          </a:p>
        </p:txBody>
      </p:sp>
      <p:sp>
        <p:nvSpPr>
          <p:cNvPr id="281" name="Google Shape;281;p35"/>
          <p:cNvSpPr txBox="1"/>
          <p:nvPr>
            <p:ph idx="4" type="title"/>
          </p:nvPr>
        </p:nvSpPr>
        <p:spPr>
          <a:xfrm>
            <a:off x="714927" y="150036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82" name="Google Shape;282;p35"/>
          <p:cNvSpPr txBox="1"/>
          <p:nvPr>
            <p:ph idx="5" type="title"/>
          </p:nvPr>
        </p:nvSpPr>
        <p:spPr>
          <a:xfrm>
            <a:off x="714927" y="267931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83" name="Google Shape;283;p35"/>
          <p:cNvSpPr txBox="1"/>
          <p:nvPr>
            <p:ph idx="6" type="title"/>
          </p:nvPr>
        </p:nvSpPr>
        <p:spPr>
          <a:xfrm>
            <a:off x="714927" y="3813225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4" name="Google Shape;284;p35"/>
          <p:cNvSpPr txBox="1"/>
          <p:nvPr>
            <p:ph idx="7" type="subTitle"/>
          </p:nvPr>
        </p:nvSpPr>
        <p:spPr>
          <a:xfrm>
            <a:off x="1449625" y="1500363"/>
            <a:ext cx="17025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Size</a:t>
            </a:r>
            <a:endParaRPr/>
          </a:p>
        </p:txBody>
      </p:sp>
      <p:sp>
        <p:nvSpPr>
          <p:cNvPr id="285" name="Google Shape;285;p35"/>
          <p:cNvSpPr txBox="1"/>
          <p:nvPr>
            <p:ph idx="8" type="subTitle"/>
          </p:nvPr>
        </p:nvSpPr>
        <p:spPr>
          <a:xfrm>
            <a:off x="1449625" y="2679325"/>
            <a:ext cx="21354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Distinctiveness</a:t>
            </a:r>
            <a:endParaRPr/>
          </a:p>
        </p:txBody>
      </p:sp>
      <p:sp>
        <p:nvSpPr>
          <p:cNvPr id="286" name="Google Shape;286;p35"/>
          <p:cNvSpPr txBox="1"/>
          <p:nvPr>
            <p:ph idx="9" type="subTitle"/>
          </p:nvPr>
        </p:nvSpPr>
        <p:spPr>
          <a:xfrm>
            <a:off x="1449625" y="3622475"/>
            <a:ext cx="1702500" cy="7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Consistency Across Countries</a:t>
            </a:r>
            <a:endParaRPr/>
          </a:p>
        </p:txBody>
      </p:sp>
      <p:cxnSp>
        <p:nvCxnSpPr>
          <p:cNvPr id="287" name="Google Shape;287;p35"/>
          <p:cNvCxnSpPr/>
          <p:nvPr/>
        </p:nvCxnSpPr>
        <p:spPr>
          <a:xfrm>
            <a:off x="714925" y="539500"/>
            <a:ext cx="77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35"/>
          <p:cNvCxnSpPr/>
          <p:nvPr/>
        </p:nvCxnSpPr>
        <p:spPr>
          <a:xfrm>
            <a:off x="714925" y="2336150"/>
            <a:ext cx="77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35"/>
          <p:cNvCxnSpPr/>
          <p:nvPr/>
        </p:nvCxnSpPr>
        <p:spPr>
          <a:xfrm>
            <a:off x="714925" y="3470075"/>
            <a:ext cx="77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35"/>
          <p:cNvCxnSpPr/>
          <p:nvPr/>
        </p:nvCxnSpPr>
        <p:spPr>
          <a:xfrm>
            <a:off x="714925" y="4604000"/>
            <a:ext cx="77157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1" name="Google Shape;291;p35">
            <a:hlinkClick action="ppaction://hlinksldjump" r:id="rId3"/>
          </p:cNvPr>
          <p:cNvSpPr/>
          <p:nvPr/>
        </p:nvSpPr>
        <p:spPr>
          <a:xfrm>
            <a:off x="3303354" y="1534767"/>
            <a:ext cx="462698" cy="378790"/>
          </a:xfrm>
          <a:custGeom>
            <a:rect b="b" l="l" r="r" t="t"/>
            <a:pathLst>
              <a:path extrusionOk="0" h="209276" w="255634">
                <a:moveTo>
                  <a:pt x="176800" y="0"/>
                </a:moveTo>
                <a:lnTo>
                  <a:pt x="176115" y="514"/>
                </a:lnTo>
                <a:lnTo>
                  <a:pt x="254433" y="104213"/>
                </a:lnTo>
                <a:lnTo>
                  <a:pt x="0" y="104213"/>
                </a:lnTo>
                <a:lnTo>
                  <a:pt x="0" y="105070"/>
                </a:lnTo>
                <a:lnTo>
                  <a:pt x="254433" y="105070"/>
                </a:lnTo>
                <a:lnTo>
                  <a:pt x="176115" y="208762"/>
                </a:lnTo>
                <a:lnTo>
                  <a:pt x="176800" y="209276"/>
                </a:lnTo>
                <a:lnTo>
                  <a:pt x="255633" y="104898"/>
                </a:lnTo>
                <a:lnTo>
                  <a:pt x="255633" y="104384"/>
                </a:lnTo>
                <a:lnTo>
                  <a:pt x="176800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5">
            <a:hlinkClick/>
          </p:cNvPr>
          <p:cNvSpPr/>
          <p:nvPr/>
        </p:nvSpPr>
        <p:spPr>
          <a:xfrm>
            <a:off x="3455754" y="2713730"/>
            <a:ext cx="462698" cy="378790"/>
          </a:xfrm>
          <a:custGeom>
            <a:rect b="b" l="l" r="r" t="t"/>
            <a:pathLst>
              <a:path extrusionOk="0" h="209276" w="255634">
                <a:moveTo>
                  <a:pt x="176800" y="0"/>
                </a:moveTo>
                <a:lnTo>
                  <a:pt x="176115" y="514"/>
                </a:lnTo>
                <a:lnTo>
                  <a:pt x="254433" y="104213"/>
                </a:lnTo>
                <a:lnTo>
                  <a:pt x="0" y="104213"/>
                </a:lnTo>
                <a:lnTo>
                  <a:pt x="0" y="105070"/>
                </a:lnTo>
                <a:lnTo>
                  <a:pt x="254433" y="105070"/>
                </a:lnTo>
                <a:lnTo>
                  <a:pt x="176115" y="208762"/>
                </a:lnTo>
                <a:lnTo>
                  <a:pt x="176800" y="209276"/>
                </a:lnTo>
                <a:lnTo>
                  <a:pt x="255633" y="104898"/>
                </a:lnTo>
                <a:lnTo>
                  <a:pt x="255633" y="104384"/>
                </a:lnTo>
                <a:lnTo>
                  <a:pt x="176800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5">
            <a:hlinkClick action="ppaction://hlinksldjump" r:id="rId4"/>
          </p:cNvPr>
          <p:cNvSpPr/>
          <p:nvPr/>
        </p:nvSpPr>
        <p:spPr>
          <a:xfrm>
            <a:off x="3303354" y="3847642"/>
            <a:ext cx="462698" cy="378790"/>
          </a:xfrm>
          <a:custGeom>
            <a:rect b="b" l="l" r="r" t="t"/>
            <a:pathLst>
              <a:path extrusionOk="0" h="209276" w="255634">
                <a:moveTo>
                  <a:pt x="176800" y="0"/>
                </a:moveTo>
                <a:lnTo>
                  <a:pt x="176115" y="514"/>
                </a:lnTo>
                <a:lnTo>
                  <a:pt x="254433" y="104213"/>
                </a:lnTo>
                <a:lnTo>
                  <a:pt x="0" y="104213"/>
                </a:lnTo>
                <a:lnTo>
                  <a:pt x="0" y="105070"/>
                </a:lnTo>
                <a:lnTo>
                  <a:pt x="254433" y="105070"/>
                </a:lnTo>
                <a:lnTo>
                  <a:pt x="176115" y="208762"/>
                </a:lnTo>
                <a:lnTo>
                  <a:pt x="176800" y="209276"/>
                </a:lnTo>
                <a:lnTo>
                  <a:pt x="255633" y="104898"/>
                </a:lnTo>
                <a:lnTo>
                  <a:pt x="255633" y="104384"/>
                </a:lnTo>
                <a:lnTo>
                  <a:pt x="176800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6"/>
          <p:cNvSpPr txBox="1"/>
          <p:nvPr>
            <p:ph type="title"/>
          </p:nvPr>
        </p:nvSpPr>
        <p:spPr>
          <a:xfrm>
            <a:off x="583350" y="614900"/>
            <a:ext cx="68913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ORIGINAL STUDY</a:t>
            </a:r>
            <a:endParaRPr/>
          </a:p>
        </p:txBody>
      </p:sp>
      <p:cxnSp>
        <p:nvCxnSpPr>
          <p:cNvPr id="299" name="Google Shape;299;p36"/>
          <p:cNvCxnSpPr/>
          <p:nvPr/>
        </p:nvCxnSpPr>
        <p:spPr>
          <a:xfrm>
            <a:off x="583350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36"/>
          <p:cNvCxnSpPr/>
          <p:nvPr/>
        </p:nvCxnSpPr>
        <p:spPr>
          <a:xfrm>
            <a:off x="713225" y="46040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1" name="Google Shape;30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225" y="1299000"/>
            <a:ext cx="8228826" cy="356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 txBox="1"/>
          <p:nvPr>
            <p:ph idx="1" type="subTitle"/>
          </p:nvPr>
        </p:nvSpPr>
        <p:spPr>
          <a:xfrm>
            <a:off x="787900" y="1668109"/>
            <a:ext cx="619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Concerns about cultural change due to immigration play a central role in understanding the populist vote.</a:t>
            </a:r>
            <a:endParaRPr sz="1600"/>
          </a:p>
        </p:txBody>
      </p:sp>
      <p:sp>
        <p:nvSpPr>
          <p:cNvPr id="307" name="Google Shape;307;p37"/>
          <p:cNvSpPr txBox="1"/>
          <p:nvPr>
            <p:ph type="title"/>
          </p:nvPr>
        </p:nvSpPr>
        <p:spPr>
          <a:xfrm>
            <a:off x="780600" y="1141100"/>
            <a:ext cx="507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Ethno-Cultural Change</a:t>
            </a:r>
            <a:endParaRPr b="1" sz="2400"/>
          </a:p>
        </p:txBody>
      </p:sp>
      <p:sp>
        <p:nvSpPr>
          <p:cNvPr id="308" name="Google Shape;308;p37"/>
          <p:cNvSpPr txBox="1"/>
          <p:nvPr>
            <p:ph idx="2" type="title"/>
          </p:nvPr>
        </p:nvSpPr>
        <p:spPr>
          <a:xfrm>
            <a:off x="713225" y="3593481"/>
            <a:ext cx="37323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Other Storylines</a:t>
            </a:r>
            <a:endParaRPr b="1" sz="2400"/>
          </a:p>
        </p:txBody>
      </p:sp>
      <p:sp>
        <p:nvSpPr>
          <p:cNvPr id="309" name="Google Shape;309;p37"/>
          <p:cNvSpPr txBox="1"/>
          <p:nvPr>
            <p:ph idx="3" type="subTitle"/>
          </p:nvPr>
        </p:nvSpPr>
        <p:spPr>
          <a:xfrm>
            <a:off x="711700" y="3854500"/>
            <a:ext cx="6338700" cy="76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Some cultural explanations (like communal disintegration or intergenerational values) matter only in specific cases.</a:t>
            </a:r>
            <a:endParaRPr sz="1600"/>
          </a:p>
        </p:txBody>
      </p:sp>
      <p:sp>
        <p:nvSpPr>
          <p:cNvPr id="310" name="Google Shape;310;p37"/>
          <p:cNvSpPr txBox="1"/>
          <p:nvPr>
            <p:ph idx="4" type="title"/>
          </p:nvPr>
        </p:nvSpPr>
        <p:spPr>
          <a:xfrm>
            <a:off x="711700" y="2468175"/>
            <a:ext cx="6196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Rural Resentment and Status Anxiety</a:t>
            </a:r>
            <a:endParaRPr b="1" sz="2400"/>
          </a:p>
        </p:txBody>
      </p:sp>
      <p:sp>
        <p:nvSpPr>
          <p:cNvPr id="311" name="Google Shape;311;p37"/>
          <p:cNvSpPr txBox="1"/>
          <p:nvPr>
            <p:ph idx="5" type="subTitle"/>
          </p:nvPr>
        </p:nvSpPr>
        <p:spPr>
          <a:xfrm>
            <a:off x="687300" y="2984700"/>
            <a:ext cx="60687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These factors also contribute, but to a lesser extent.</a:t>
            </a:r>
            <a:endParaRPr sz="1600"/>
          </a:p>
        </p:txBody>
      </p:sp>
      <p:cxnSp>
        <p:nvCxnSpPr>
          <p:cNvPr id="312" name="Google Shape;312;p37"/>
          <p:cNvCxnSpPr/>
          <p:nvPr/>
        </p:nvCxnSpPr>
        <p:spPr>
          <a:xfrm>
            <a:off x="713250" y="2442246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7"/>
          <p:cNvCxnSpPr/>
          <p:nvPr/>
        </p:nvCxnSpPr>
        <p:spPr>
          <a:xfrm>
            <a:off x="713250" y="3491604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4" name="Google Shape;314;p37"/>
          <p:cNvSpPr/>
          <p:nvPr/>
        </p:nvSpPr>
        <p:spPr>
          <a:xfrm>
            <a:off x="7050525" y="30375"/>
            <a:ext cx="208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7"/>
          <p:cNvSpPr txBox="1"/>
          <p:nvPr>
            <p:ph type="title"/>
          </p:nvPr>
        </p:nvSpPr>
        <p:spPr>
          <a:xfrm>
            <a:off x="780600" y="756075"/>
            <a:ext cx="61968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KEY </a:t>
            </a:r>
            <a:r>
              <a:rPr lang="en" sz="3500"/>
              <a:t>INSIGHTS </a:t>
            </a:r>
            <a:endParaRPr sz="3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8"/>
          <p:cNvSpPr txBox="1"/>
          <p:nvPr>
            <p:ph type="title"/>
          </p:nvPr>
        </p:nvSpPr>
        <p:spPr>
          <a:xfrm>
            <a:off x="583350" y="614900"/>
            <a:ext cx="6891300" cy="60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ORIGINAL STUDY</a:t>
            </a:r>
            <a:endParaRPr/>
          </a:p>
        </p:txBody>
      </p:sp>
      <p:cxnSp>
        <p:nvCxnSpPr>
          <p:cNvPr id="321" name="Google Shape;321;p38"/>
          <p:cNvCxnSpPr/>
          <p:nvPr/>
        </p:nvCxnSpPr>
        <p:spPr>
          <a:xfrm>
            <a:off x="583350" y="539500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2" name="Google Shape;3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463" y="1299000"/>
            <a:ext cx="7440871" cy="361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9"/>
          <p:cNvSpPr txBox="1"/>
          <p:nvPr>
            <p:ph idx="1" type="subTitle"/>
          </p:nvPr>
        </p:nvSpPr>
        <p:spPr>
          <a:xfrm>
            <a:off x="711700" y="1058503"/>
            <a:ext cx="61968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factor seems to have varying influence across countries.</a:t>
            </a:r>
            <a:endParaRPr/>
          </a:p>
        </p:txBody>
      </p:sp>
      <p:sp>
        <p:nvSpPr>
          <p:cNvPr id="328" name="Google Shape;328;p39"/>
          <p:cNvSpPr txBox="1"/>
          <p:nvPr>
            <p:ph type="title"/>
          </p:nvPr>
        </p:nvSpPr>
        <p:spPr>
          <a:xfrm>
            <a:off x="704400" y="607700"/>
            <a:ext cx="507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Community Disintegration</a:t>
            </a:r>
            <a:endParaRPr b="1" sz="1800"/>
          </a:p>
        </p:txBody>
      </p:sp>
      <p:sp>
        <p:nvSpPr>
          <p:cNvPr id="329" name="Google Shape;329;p39"/>
          <p:cNvSpPr txBox="1"/>
          <p:nvPr>
            <p:ph idx="2" type="title"/>
          </p:nvPr>
        </p:nvSpPr>
        <p:spPr>
          <a:xfrm>
            <a:off x="713225" y="2221875"/>
            <a:ext cx="3732300" cy="34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Social Status Anxiety</a:t>
            </a:r>
            <a:endParaRPr b="1" sz="1800"/>
          </a:p>
        </p:txBody>
      </p:sp>
      <p:sp>
        <p:nvSpPr>
          <p:cNvPr id="330" name="Google Shape;330;p39"/>
          <p:cNvSpPr txBox="1"/>
          <p:nvPr>
            <p:ph idx="3" type="subTitle"/>
          </p:nvPr>
        </p:nvSpPr>
        <p:spPr>
          <a:xfrm>
            <a:off x="711700" y="2495550"/>
            <a:ext cx="6338700" cy="2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factor seems to have a moderate influence on voting behavior.</a:t>
            </a:r>
            <a:endParaRPr/>
          </a:p>
        </p:txBody>
      </p:sp>
      <p:sp>
        <p:nvSpPr>
          <p:cNvPr id="331" name="Google Shape;331;p39"/>
          <p:cNvSpPr txBox="1"/>
          <p:nvPr>
            <p:ph idx="4" type="title"/>
          </p:nvPr>
        </p:nvSpPr>
        <p:spPr>
          <a:xfrm>
            <a:off x="711700" y="1477575"/>
            <a:ext cx="61968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Intergenerational Backlash</a:t>
            </a:r>
            <a:endParaRPr b="1" sz="1800"/>
          </a:p>
        </p:txBody>
      </p:sp>
      <p:sp>
        <p:nvSpPr>
          <p:cNvPr id="332" name="Google Shape;332;p39"/>
          <p:cNvSpPr txBox="1"/>
          <p:nvPr>
            <p:ph idx="5" type="subTitle"/>
          </p:nvPr>
        </p:nvSpPr>
        <p:spPr>
          <a:xfrm>
            <a:off x="711700" y="1741650"/>
            <a:ext cx="63387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factor appears to have a minor influence on voting behavior.</a:t>
            </a:r>
            <a:endParaRPr/>
          </a:p>
        </p:txBody>
      </p:sp>
      <p:cxnSp>
        <p:nvCxnSpPr>
          <p:cNvPr id="333" name="Google Shape;333;p39"/>
          <p:cNvCxnSpPr/>
          <p:nvPr/>
        </p:nvCxnSpPr>
        <p:spPr>
          <a:xfrm>
            <a:off x="713250" y="1451646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4" name="Google Shape;334;p39"/>
          <p:cNvCxnSpPr/>
          <p:nvPr/>
        </p:nvCxnSpPr>
        <p:spPr>
          <a:xfrm>
            <a:off x="713250" y="2120004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5" name="Google Shape;335;p39"/>
          <p:cNvSpPr txBox="1"/>
          <p:nvPr>
            <p:ph type="title"/>
          </p:nvPr>
        </p:nvSpPr>
        <p:spPr>
          <a:xfrm>
            <a:off x="706450" y="268650"/>
            <a:ext cx="6196800" cy="37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KEY INSIGHTS </a:t>
            </a:r>
            <a:endParaRPr sz="3000"/>
          </a:p>
        </p:txBody>
      </p:sp>
      <p:sp>
        <p:nvSpPr>
          <p:cNvPr id="336" name="Google Shape;336;p39"/>
          <p:cNvSpPr txBox="1"/>
          <p:nvPr>
            <p:ph type="title"/>
          </p:nvPr>
        </p:nvSpPr>
        <p:spPr>
          <a:xfrm>
            <a:off x="780600" y="2687650"/>
            <a:ext cx="507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Rural Resentment</a:t>
            </a:r>
            <a:endParaRPr b="1" sz="1800"/>
          </a:p>
        </p:txBody>
      </p:sp>
      <p:cxnSp>
        <p:nvCxnSpPr>
          <p:cNvPr id="337" name="Google Shape;337;p39"/>
          <p:cNvCxnSpPr/>
          <p:nvPr/>
        </p:nvCxnSpPr>
        <p:spPr>
          <a:xfrm>
            <a:off x="789450" y="2805804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39"/>
          <p:cNvSpPr txBox="1"/>
          <p:nvPr>
            <p:ph idx="3" type="subTitle"/>
          </p:nvPr>
        </p:nvSpPr>
        <p:spPr>
          <a:xfrm>
            <a:off x="711700" y="3168700"/>
            <a:ext cx="63387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factor appears to have a significant influence in some countries.</a:t>
            </a:r>
            <a:endParaRPr/>
          </a:p>
        </p:txBody>
      </p:sp>
      <p:sp>
        <p:nvSpPr>
          <p:cNvPr id="339" name="Google Shape;339;p39"/>
          <p:cNvSpPr txBox="1"/>
          <p:nvPr>
            <p:ph idx="3" type="subTitle"/>
          </p:nvPr>
        </p:nvSpPr>
        <p:spPr>
          <a:xfrm>
            <a:off x="711700" y="3930700"/>
            <a:ext cx="63387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factor appears to have a significant influence in some countries.</a:t>
            </a:r>
            <a:endParaRPr/>
          </a:p>
        </p:txBody>
      </p:sp>
      <p:sp>
        <p:nvSpPr>
          <p:cNvPr id="340" name="Google Shape;340;p39"/>
          <p:cNvSpPr txBox="1"/>
          <p:nvPr>
            <p:ph type="title"/>
          </p:nvPr>
        </p:nvSpPr>
        <p:spPr>
          <a:xfrm>
            <a:off x="933000" y="5583250"/>
            <a:ext cx="507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Rural Resentment</a:t>
            </a:r>
            <a:endParaRPr sz="1800"/>
          </a:p>
        </p:txBody>
      </p:sp>
      <p:cxnSp>
        <p:nvCxnSpPr>
          <p:cNvPr id="341" name="Google Shape;341;p39"/>
          <p:cNvCxnSpPr/>
          <p:nvPr/>
        </p:nvCxnSpPr>
        <p:spPr>
          <a:xfrm>
            <a:off x="789450" y="3567804"/>
            <a:ext cx="771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" name="Google Shape;342;p39"/>
          <p:cNvSpPr txBox="1"/>
          <p:nvPr>
            <p:ph type="title"/>
          </p:nvPr>
        </p:nvSpPr>
        <p:spPr>
          <a:xfrm>
            <a:off x="780600" y="3449650"/>
            <a:ext cx="5079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Ethno-Cultural Estrangement</a:t>
            </a:r>
            <a:endParaRPr b="1" sz="1800"/>
          </a:p>
        </p:txBody>
      </p:sp>
      <p:sp>
        <p:nvSpPr>
          <p:cNvPr id="343" name="Google Shape;343;p39"/>
          <p:cNvSpPr/>
          <p:nvPr/>
        </p:nvSpPr>
        <p:spPr>
          <a:xfrm>
            <a:off x="7074775" y="-16700"/>
            <a:ext cx="20829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Analysis for Marketing Strategies by Slidesgo">
  <a:themeElements>
    <a:clrScheme name="Simple Light">
      <a:dk1>
        <a:srgbClr val="081004"/>
      </a:dk1>
      <a:lt1>
        <a:srgbClr val="ECEBDA"/>
      </a:lt1>
      <a:dk2>
        <a:srgbClr val="FABD63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8100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